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61FEE6-81EE-5940-ADAC-574B3BAB51AA}" v="163" dt="2025-12-20T17:10:30.203"/>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Orta Stil 4 - Vurgu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Orta Stil 4 - Vurgu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Orta Stil 2 - Vurgu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A107856-5554-42FB-B03E-39F5DBC370BA}" styleName="Orta Stil 4 - Vurgu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84"/>
    <p:restoredTop sz="94698"/>
  </p:normalViewPr>
  <p:slideViewPr>
    <p:cSldViewPr snapToGrid="0">
      <p:cViewPr varScale="1">
        <p:scale>
          <a:sx n="117" d="100"/>
          <a:sy n="117" d="100"/>
        </p:scale>
        <p:origin x="192"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6BF97A-3D0F-2B43-AAC3-F8EB753B3ED2}" type="datetimeFigureOut">
              <a:rPr lang="tr-TR" smtClean="0"/>
              <a:t>21.12.2025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A63ED-217B-8347-8CE2-4463D02393B6}" type="slidenum">
              <a:rPr lang="tr-TR" smtClean="0"/>
              <a:t>‹#›</a:t>
            </a:fld>
            <a:endParaRPr lang="tr-TR"/>
          </a:p>
        </p:txBody>
      </p:sp>
    </p:spTree>
    <p:extLst>
      <p:ext uri="{BB962C8B-B14F-4D97-AF65-F5344CB8AC3E}">
        <p14:creationId xmlns:p14="http://schemas.microsoft.com/office/powerpoint/2010/main" val="541376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B5FA63ED-217B-8347-8CE2-4463D02393B6}" type="slidenum">
              <a:rPr lang="tr-TR" smtClean="0"/>
              <a:t>1</a:t>
            </a:fld>
            <a:endParaRPr lang="tr-TR"/>
          </a:p>
        </p:txBody>
      </p:sp>
    </p:spTree>
    <p:extLst>
      <p:ext uri="{BB962C8B-B14F-4D97-AF65-F5344CB8AC3E}">
        <p14:creationId xmlns:p14="http://schemas.microsoft.com/office/powerpoint/2010/main" val="411530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B5FA63ED-217B-8347-8CE2-4463D02393B6}" type="slidenum">
              <a:rPr lang="tr-TR" smtClean="0"/>
              <a:t>5</a:t>
            </a:fld>
            <a:endParaRPr lang="tr-TR"/>
          </a:p>
        </p:txBody>
      </p:sp>
    </p:spTree>
    <p:extLst>
      <p:ext uri="{BB962C8B-B14F-4D97-AF65-F5344CB8AC3E}">
        <p14:creationId xmlns:p14="http://schemas.microsoft.com/office/powerpoint/2010/main" val="1506944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CB9035-1AEC-B45B-7EEA-ABF83D6C5045}"/>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DA5A6E9-04A5-DF8F-DB6B-DFC3221049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41D5F81D-C9A9-CB54-E679-F616484124D0}"/>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5" name="Alt Bilgi Yer Tutucusu 4">
            <a:extLst>
              <a:ext uri="{FF2B5EF4-FFF2-40B4-BE49-F238E27FC236}">
                <a16:creationId xmlns:a16="http://schemas.microsoft.com/office/drawing/2014/main" id="{066A9337-F9C2-42AD-BF6C-17FE713CAAA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3B53C72-0A25-3302-35E2-06C1469A0D6D}"/>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1179386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FAF098-83C2-0359-939E-6062C269746F}"/>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57570D83-CD5A-FE32-4680-F57D36138E41}"/>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19F2FC9-F6CC-E757-714E-06E2E36B146F}"/>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5" name="Alt Bilgi Yer Tutucusu 4">
            <a:extLst>
              <a:ext uri="{FF2B5EF4-FFF2-40B4-BE49-F238E27FC236}">
                <a16:creationId xmlns:a16="http://schemas.microsoft.com/office/drawing/2014/main" id="{7F9FB22A-23AA-8F2D-7068-1B2F2D8EBD4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3484084-C12C-F67E-EB42-ADE1248723A3}"/>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314874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90DD841-18A6-2695-CE79-E21CC307C61E}"/>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836ACAAD-F7C7-E12D-AFF0-411E19C7D222}"/>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769A343-7669-DEFB-05BD-DE948888CA72}"/>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5" name="Alt Bilgi Yer Tutucusu 4">
            <a:extLst>
              <a:ext uri="{FF2B5EF4-FFF2-40B4-BE49-F238E27FC236}">
                <a16:creationId xmlns:a16="http://schemas.microsoft.com/office/drawing/2014/main" id="{9DE5CF0B-4963-62A9-9F11-7E037E8DFD3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E5CEB34-81EF-AE0F-3D38-DD2D6DCD9564}"/>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313854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C7988C0-3CFC-85DF-FB5E-A5A2A7BE21D3}"/>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F0C46287-6DC1-D22E-1EE5-3CA0EFDA2017}"/>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84DAAAF-A0CE-063E-37F1-5978890450E7}"/>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5" name="Alt Bilgi Yer Tutucusu 4">
            <a:extLst>
              <a:ext uri="{FF2B5EF4-FFF2-40B4-BE49-F238E27FC236}">
                <a16:creationId xmlns:a16="http://schemas.microsoft.com/office/drawing/2014/main" id="{B6C82766-5C4B-D1CF-583A-CE7D7FB197F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8F539FE-34C2-7431-CDEF-4D19123D6334}"/>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716747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D64753-71FF-DEE5-5451-86C441B2B4B5}"/>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2897151-3D95-25D2-675B-2D41B3380D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318E0C6-B8EB-38DE-1FFF-6B18C4702B89}"/>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5" name="Alt Bilgi Yer Tutucusu 4">
            <a:extLst>
              <a:ext uri="{FF2B5EF4-FFF2-40B4-BE49-F238E27FC236}">
                <a16:creationId xmlns:a16="http://schemas.microsoft.com/office/drawing/2014/main" id="{B0A21B38-8BAC-74B4-B709-F7E8E4D560E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C25EC90-C6E8-3C65-6A28-984F35ACA4A4}"/>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1730575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378B42-6FA9-449B-BBDB-DE652626E80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94BD8C6-CCBC-ACD8-6B93-1C0E060F202C}"/>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088FED40-686C-28D1-CD99-949FD53CE65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FA3EA432-3C2B-099D-BAFB-4EE84A8B4D84}"/>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6" name="Alt Bilgi Yer Tutucusu 5">
            <a:extLst>
              <a:ext uri="{FF2B5EF4-FFF2-40B4-BE49-F238E27FC236}">
                <a16:creationId xmlns:a16="http://schemas.microsoft.com/office/drawing/2014/main" id="{C606A741-87B1-DB35-05EC-60D3A301A89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506A8E67-E23B-21E5-D560-FB08F085D68B}"/>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281002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01D3BDD-5AEA-34D7-8EF5-68F4C842D39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77DF45F-1897-90E1-31CE-7B0CD3FD9D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35E56FD2-CEE5-F7AB-5449-005BE74F99AC}"/>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284312F3-1EF1-DD28-0346-BD2C92D7FA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553B4A2-C0BF-7E30-0A10-36444D5D89E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F1A84725-549E-F9B5-07A6-0D75EDE40925}"/>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8" name="Alt Bilgi Yer Tutucusu 7">
            <a:extLst>
              <a:ext uri="{FF2B5EF4-FFF2-40B4-BE49-F238E27FC236}">
                <a16:creationId xmlns:a16="http://schemas.microsoft.com/office/drawing/2014/main" id="{0408A60B-70A5-77A9-CEF8-774E40FE9335}"/>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F36CAFBC-3829-2BB9-86F2-FB8A3B526438}"/>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1199717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7332EA-5B38-C4B8-AAC4-4C944D94B55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35D16D43-F15F-DD6C-6D8A-F04377734950}"/>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4" name="Alt Bilgi Yer Tutucusu 3">
            <a:extLst>
              <a:ext uri="{FF2B5EF4-FFF2-40B4-BE49-F238E27FC236}">
                <a16:creationId xmlns:a16="http://schemas.microsoft.com/office/drawing/2014/main" id="{8F42C9F5-4992-9D02-6454-FBF766DE1544}"/>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8EEA9604-DF1C-709B-E30F-587EFA82E344}"/>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22306540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42321D4E-6F46-26AC-FC4A-97678FDA41ED}"/>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3" name="Alt Bilgi Yer Tutucusu 2">
            <a:extLst>
              <a:ext uri="{FF2B5EF4-FFF2-40B4-BE49-F238E27FC236}">
                <a16:creationId xmlns:a16="http://schemas.microsoft.com/office/drawing/2014/main" id="{056190A4-2F6D-4DF6-F64B-D4603B0163E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AA57588F-AFBB-ACC4-4294-17B5CF3D10F9}"/>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4050335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3FDA49-BCA9-7F89-3EE6-9FF2216BA6D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3BCDEDB7-F380-C0B7-0907-68FFB7728B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2F7DA6EE-3560-5C34-E54E-3C37F41D8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6F86AB9-0AB7-88AA-BD44-58B91E803C7B}"/>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6" name="Alt Bilgi Yer Tutucusu 5">
            <a:extLst>
              <a:ext uri="{FF2B5EF4-FFF2-40B4-BE49-F238E27FC236}">
                <a16:creationId xmlns:a16="http://schemas.microsoft.com/office/drawing/2014/main" id="{BA7B50C3-F0D4-7737-E747-3ED2621784B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0E0A28F-1909-0764-1E5D-799D66956A6C}"/>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4106425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DF3130-97C3-8979-1F31-8CEA7622D42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C08A3425-CDD0-1EF8-C4E8-B8DC9EAEA7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7C2F07DE-18D9-531A-8A4D-39EE3A01AD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B27E3AB-70A2-6892-F23F-91F6B137CF65}"/>
              </a:ext>
            </a:extLst>
          </p:cNvPr>
          <p:cNvSpPr>
            <a:spLocks noGrp="1"/>
          </p:cNvSpPr>
          <p:nvPr>
            <p:ph type="dt" sz="half" idx="10"/>
          </p:nvPr>
        </p:nvSpPr>
        <p:spPr/>
        <p:txBody>
          <a:bodyPr/>
          <a:lstStyle/>
          <a:p>
            <a:fld id="{229F14E6-7543-A648-A3A1-D4033D79292A}" type="datetimeFigureOut">
              <a:rPr lang="tr-TR" smtClean="0"/>
              <a:t>21.12.2025</a:t>
            </a:fld>
            <a:endParaRPr lang="tr-TR"/>
          </a:p>
        </p:txBody>
      </p:sp>
      <p:sp>
        <p:nvSpPr>
          <p:cNvPr id="6" name="Alt Bilgi Yer Tutucusu 5">
            <a:extLst>
              <a:ext uri="{FF2B5EF4-FFF2-40B4-BE49-F238E27FC236}">
                <a16:creationId xmlns:a16="http://schemas.microsoft.com/office/drawing/2014/main" id="{620E417A-D22F-E37B-1352-7B84F895E41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5F01E68-9FF6-792A-DA34-3BBC895225C1}"/>
              </a:ext>
            </a:extLst>
          </p:cNvPr>
          <p:cNvSpPr>
            <a:spLocks noGrp="1"/>
          </p:cNvSpPr>
          <p:nvPr>
            <p:ph type="sldNum" sz="quarter" idx="12"/>
          </p:nvPr>
        </p:nvSpPr>
        <p:spPr/>
        <p:txBody>
          <a:bodyPr/>
          <a:lstStyle/>
          <a:p>
            <a:fld id="{7BA45E42-F711-E84C-BC34-4AFBA2C87D29}" type="slidenum">
              <a:rPr lang="tr-TR" smtClean="0"/>
              <a:t>‹#›</a:t>
            </a:fld>
            <a:endParaRPr lang="tr-TR"/>
          </a:p>
        </p:txBody>
      </p:sp>
    </p:spTree>
    <p:extLst>
      <p:ext uri="{BB962C8B-B14F-4D97-AF65-F5344CB8AC3E}">
        <p14:creationId xmlns:p14="http://schemas.microsoft.com/office/powerpoint/2010/main" val="160967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02DAB99-B4B2-7C24-1218-DFEB042B9D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840064D-910B-2B5C-374F-44187DDE01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3F506F6-5F49-16FD-5B96-6E301D40EF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9F14E6-7543-A648-A3A1-D4033D79292A}" type="datetimeFigureOut">
              <a:rPr lang="tr-TR" smtClean="0"/>
              <a:t>21.12.2025</a:t>
            </a:fld>
            <a:endParaRPr lang="tr-TR"/>
          </a:p>
        </p:txBody>
      </p:sp>
      <p:sp>
        <p:nvSpPr>
          <p:cNvPr id="5" name="Alt Bilgi Yer Tutucusu 4">
            <a:extLst>
              <a:ext uri="{FF2B5EF4-FFF2-40B4-BE49-F238E27FC236}">
                <a16:creationId xmlns:a16="http://schemas.microsoft.com/office/drawing/2014/main" id="{748957FE-AD91-6A64-9DBD-25080DE55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92FD12AB-F3C0-64AB-C5CC-742E54903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A45E42-F711-E84C-BC34-4AFBA2C87D29}" type="slidenum">
              <a:rPr lang="tr-TR" smtClean="0"/>
              <a:t>‹#›</a:t>
            </a:fld>
            <a:endParaRPr lang="tr-TR"/>
          </a:p>
        </p:txBody>
      </p:sp>
    </p:spTree>
    <p:extLst>
      <p:ext uri="{BB962C8B-B14F-4D97-AF65-F5344CB8AC3E}">
        <p14:creationId xmlns:p14="http://schemas.microsoft.com/office/powerpoint/2010/main" val="3785662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roboflow.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457823-FC0A-8CC5-4B40-15D1DFAE796A}"/>
              </a:ext>
            </a:extLst>
          </p:cNvPr>
          <p:cNvSpPr>
            <a:spLocks noGrp="1"/>
          </p:cNvSpPr>
          <p:nvPr>
            <p:ph type="ctrTitle"/>
          </p:nvPr>
        </p:nvSpPr>
        <p:spPr>
          <a:xfrm>
            <a:off x="451141" y="2794640"/>
            <a:ext cx="11289717" cy="3648550"/>
          </a:xfrm>
        </p:spPr>
        <p:txBody>
          <a:bodyPr vert="horz" anchor="ctr">
            <a:noAutofit/>
          </a:bodyPr>
          <a:lstStyle/>
          <a:p>
            <a:br>
              <a:rPr lang="tr-TR" sz="2400" b="1" dirty="0">
                <a:solidFill>
                  <a:schemeClr val="accent6">
                    <a:lumMod val="50000"/>
                  </a:schemeClr>
                </a:solidFill>
              </a:rPr>
            </a:br>
            <a:br>
              <a:rPr lang="tr-TR" sz="2400" b="1" dirty="0">
                <a:solidFill>
                  <a:schemeClr val="accent6">
                    <a:lumMod val="50000"/>
                  </a:schemeClr>
                </a:solidFill>
              </a:rPr>
            </a:br>
            <a:br>
              <a:rPr lang="tr-TR" sz="2400" b="1" dirty="0">
                <a:solidFill>
                  <a:schemeClr val="accent6">
                    <a:lumMod val="50000"/>
                  </a:schemeClr>
                </a:solidFill>
              </a:rPr>
            </a:br>
            <a:r>
              <a:rPr lang="tr-TR" sz="2400" b="1" dirty="0">
                <a:latin typeface="Segoe UI" panose="020B0502040204020203" pitchFamily="34" charset="0"/>
                <a:cs typeface="Segoe UI" panose="020B0502040204020203" pitchFamily="34" charset="0"/>
              </a:rPr>
              <a:t>YAM 435 MAKİNE GÖRMESİ PROJESİ</a:t>
            </a:r>
            <a:br>
              <a:rPr lang="tr-TR" sz="2400" dirty="0"/>
            </a:br>
            <a:br>
              <a:rPr lang="tr-TR" sz="2400" dirty="0"/>
            </a:br>
            <a:r>
              <a:rPr lang="tr-TR" sz="2400" b="1" dirty="0">
                <a:latin typeface="Segoe UI" panose="020B0502040204020203" pitchFamily="34" charset="0"/>
                <a:cs typeface="Segoe UI" panose="020B0502040204020203" pitchFamily="34" charset="0"/>
              </a:rPr>
              <a:t>Proje Adı:</a:t>
            </a:r>
            <a:r>
              <a:rPr lang="tr-TR" sz="2400" dirty="0">
                <a:solidFill>
                  <a:schemeClr val="accent6">
                    <a:lumMod val="50000"/>
                  </a:schemeClr>
                </a:solidFill>
                <a:latin typeface="Segoe UI" panose="020B0502040204020203" pitchFamily="34" charset="0"/>
                <a:cs typeface="Segoe UI" panose="020B0502040204020203" pitchFamily="34" charset="0"/>
              </a:rPr>
              <a:t> </a:t>
            </a:r>
            <a:br>
              <a:rPr lang="tr-TR" sz="2400" dirty="0">
                <a:solidFill>
                  <a:schemeClr val="accent6">
                    <a:lumMod val="50000"/>
                  </a:schemeClr>
                </a:solidFill>
                <a:latin typeface="Segoe UI" panose="020B0502040204020203" pitchFamily="34" charset="0"/>
                <a:cs typeface="Segoe UI" panose="020B0502040204020203" pitchFamily="34" charset="0"/>
              </a:rPr>
            </a:br>
            <a:br>
              <a:rPr lang="tr-TR" sz="2400" dirty="0">
                <a:solidFill>
                  <a:schemeClr val="accent6">
                    <a:lumMod val="50000"/>
                  </a:schemeClr>
                </a:solidFill>
                <a:latin typeface="Segoe UI" panose="020B0502040204020203" pitchFamily="34" charset="0"/>
                <a:cs typeface="Segoe UI" panose="020B0502040204020203" pitchFamily="34" charset="0"/>
              </a:rPr>
            </a:br>
            <a:r>
              <a:rPr lang="tr-TR" sz="2400" dirty="0" err="1">
                <a:latin typeface="Arial" panose="020B0604020202020204" pitchFamily="34" charset="0"/>
                <a:cs typeface="Arial" panose="020B0604020202020204" pitchFamily="34" charset="0"/>
              </a:rPr>
              <a:t>RecyclEye</a:t>
            </a:r>
            <a:r>
              <a:rPr lang="tr-TR" sz="2400" dirty="0">
                <a:latin typeface="Arial" panose="020B0604020202020204" pitchFamily="34" charset="0"/>
                <a:cs typeface="Arial" panose="020B0604020202020204" pitchFamily="34" charset="0"/>
              </a:rPr>
              <a:t>: YOLOv8 Tabanlı Akıllı Atık Sınıflandırma Uygulaması</a:t>
            </a:r>
            <a:br>
              <a:rPr lang="tr-TR" sz="2400" dirty="0"/>
            </a:br>
            <a:br>
              <a:rPr lang="tr-TR" sz="2400" dirty="0"/>
            </a:br>
            <a:r>
              <a:rPr lang="tr-TR" sz="2400" b="1" dirty="0">
                <a:latin typeface="Segoe UI" panose="020B0502040204020203" pitchFamily="34" charset="0"/>
                <a:cs typeface="Segoe UI" panose="020B0502040204020203" pitchFamily="34" charset="0"/>
              </a:rPr>
              <a:t>Grup Üyeleri: </a:t>
            </a:r>
            <a:br>
              <a:rPr lang="tr-TR" sz="2400" b="1" dirty="0">
                <a:latin typeface="Segoe UI" panose="020B0502040204020203" pitchFamily="34" charset="0"/>
                <a:cs typeface="Segoe UI" panose="020B0502040204020203" pitchFamily="34" charset="0"/>
              </a:rPr>
            </a:br>
            <a:br>
              <a:rPr lang="tr-TR" sz="2400" b="1" dirty="0"/>
            </a:br>
            <a:r>
              <a:rPr lang="tr-TR" sz="2400" dirty="0">
                <a:latin typeface="Arial" panose="020B0604020202020204" pitchFamily="34" charset="0"/>
                <a:cs typeface="Arial" panose="020B0604020202020204" pitchFamily="34" charset="0"/>
              </a:rPr>
              <a:t>Ömer EDEBALI - 030721030</a:t>
            </a:r>
            <a:br>
              <a:rPr lang="tr-TR" sz="2400" dirty="0">
                <a:latin typeface="Arial" panose="020B0604020202020204" pitchFamily="34" charset="0"/>
                <a:cs typeface="Arial" panose="020B0604020202020204" pitchFamily="34" charset="0"/>
              </a:rPr>
            </a:br>
            <a:r>
              <a:rPr lang="tr-TR" sz="2400" dirty="0">
                <a:latin typeface="Arial" panose="020B0604020202020204" pitchFamily="34" charset="0"/>
                <a:cs typeface="Arial" panose="020B0604020202020204" pitchFamily="34" charset="0"/>
              </a:rPr>
              <a:t>Emir Burak KULOĞLU - 030721026</a:t>
            </a:r>
            <a:br>
              <a:rPr lang="tr-TR" sz="2400" dirty="0">
                <a:latin typeface="Arial" panose="020B0604020202020204" pitchFamily="34" charset="0"/>
                <a:cs typeface="Arial" panose="020B0604020202020204" pitchFamily="34" charset="0"/>
              </a:rPr>
            </a:br>
            <a:r>
              <a:rPr lang="tr-TR" sz="2400" dirty="0">
                <a:latin typeface="Arial" panose="020B0604020202020204" pitchFamily="34" charset="0"/>
                <a:cs typeface="Arial" panose="020B0604020202020204" pitchFamily="34" charset="0"/>
              </a:rPr>
              <a:t> Abdullah KARAYNİR - 030721045</a:t>
            </a:r>
            <a:br>
              <a:rPr lang="tr-TR" sz="2400" dirty="0"/>
            </a:br>
            <a:br>
              <a:rPr lang="tr-TR" sz="2400" dirty="0"/>
            </a:br>
            <a:br>
              <a:rPr lang="tr-TR" sz="2400" dirty="0"/>
            </a:br>
            <a:endParaRPr lang="tr-TR" sz="2400" dirty="0"/>
          </a:p>
        </p:txBody>
      </p:sp>
      <p:pic>
        <p:nvPicPr>
          <p:cNvPr id="5" name="Resim 4" descr="metin, yazı tipi, grafik, logo içeren bir resim&#10;&#10;Yapay zeka tarafından oluşturulmuş içerik yanlış olabilir.">
            <a:extLst>
              <a:ext uri="{FF2B5EF4-FFF2-40B4-BE49-F238E27FC236}">
                <a16:creationId xmlns:a16="http://schemas.microsoft.com/office/drawing/2014/main" id="{3D5170F5-AD94-E03D-3940-0D5EB9829F9D}"/>
              </a:ext>
            </a:extLst>
          </p:cNvPr>
          <p:cNvPicPr>
            <a:picLocks noChangeAspect="1"/>
          </p:cNvPicPr>
          <p:nvPr/>
        </p:nvPicPr>
        <p:blipFill>
          <a:blip r:embed="rId3"/>
          <a:stretch>
            <a:fillRect/>
          </a:stretch>
        </p:blipFill>
        <p:spPr>
          <a:xfrm>
            <a:off x="6322327" y="414810"/>
            <a:ext cx="2154016" cy="2029035"/>
          </a:xfrm>
          <a:prstGeom prst="rect">
            <a:avLst/>
          </a:prstGeom>
        </p:spPr>
      </p:pic>
      <p:pic>
        <p:nvPicPr>
          <p:cNvPr id="7" name="Resim 6" descr="logo, simge, sembol, yazı tipi, grafik içeren bir resim&#10;&#10;Yapay zeka tarafından oluşturulmuş içerik yanlış olabilir.">
            <a:extLst>
              <a:ext uri="{FF2B5EF4-FFF2-40B4-BE49-F238E27FC236}">
                <a16:creationId xmlns:a16="http://schemas.microsoft.com/office/drawing/2014/main" id="{0A056B29-CAD9-E6CE-D064-5057411FA0A8}"/>
              </a:ext>
            </a:extLst>
          </p:cNvPr>
          <p:cNvPicPr>
            <a:picLocks noChangeAspect="1"/>
          </p:cNvPicPr>
          <p:nvPr/>
        </p:nvPicPr>
        <p:blipFill>
          <a:blip r:embed="rId4"/>
          <a:stretch>
            <a:fillRect/>
          </a:stretch>
        </p:blipFill>
        <p:spPr>
          <a:xfrm>
            <a:off x="3374959" y="414810"/>
            <a:ext cx="2494715" cy="2029035"/>
          </a:xfrm>
          <a:prstGeom prst="rect">
            <a:avLst/>
          </a:prstGeom>
        </p:spPr>
      </p:pic>
    </p:spTree>
    <p:extLst>
      <p:ext uri="{BB962C8B-B14F-4D97-AF65-F5344CB8AC3E}">
        <p14:creationId xmlns:p14="http://schemas.microsoft.com/office/powerpoint/2010/main" val="1273415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791DFC-45E2-2BEF-E767-4B389FC18FA2}"/>
              </a:ext>
            </a:extLst>
          </p:cNvPr>
          <p:cNvSpPr>
            <a:spLocks noGrp="1"/>
          </p:cNvSpPr>
          <p:nvPr>
            <p:ph type="title"/>
          </p:nvPr>
        </p:nvSpPr>
        <p:spPr/>
        <p:txBody>
          <a:bodyPr/>
          <a:lstStyle/>
          <a:p>
            <a:pPr algn="ctr"/>
            <a:r>
              <a:rPr lang="tr-TR" b="1">
                <a:latin typeface="Segoe UI" panose="020B0502040204020203" pitchFamily="34" charset="0"/>
                <a:cs typeface="Segoe UI" panose="020B0502040204020203" pitchFamily="34" charset="0"/>
              </a:rPr>
              <a:t>Mobil Uygulama Arayüzü &amp; Testleri</a:t>
            </a:r>
            <a:endParaRPr lang="tr-TR">
              <a:latin typeface="Segoe UI" panose="020B0502040204020203" pitchFamily="34" charset="0"/>
              <a:cs typeface="Segoe UI" panose="020B0502040204020203" pitchFamily="34" charset="0"/>
            </a:endParaRPr>
          </a:p>
        </p:txBody>
      </p:sp>
      <p:pic>
        <p:nvPicPr>
          <p:cNvPr id="27" name="Resim 26" descr="metin, ekran görüntüsü, yazı tipi, logo içeren bir resim&#10;&#10;Yapay zeka tarafından oluşturulmuş içerik yanlış olabilir.">
            <a:extLst>
              <a:ext uri="{FF2B5EF4-FFF2-40B4-BE49-F238E27FC236}">
                <a16:creationId xmlns:a16="http://schemas.microsoft.com/office/drawing/2014/main" id="{FC5A2A90-7906-A82D-FA64-1CDEDBBD4DAE}"/>
              </a:ext>
            </a:extLst>
          </p:cNvPr>
          <p:cNvPicPr>
            <a:picLocks noChangeAspect="1"/>
          </p:cNvPicPr>
          <p:nvPr/>
        </p:nvPicPr>
        <p:blipFill>
          <a:blip r:embed="rId2"/>
          <a:stretch>
            <a:fillRect/>
          </a:stretch>
        </p:blipFill>
        <p:spPr>
          <a:xfrm>
            <a:off x="2610786" y="1690688"/>
            <a:ext cx="2073198" cy="4488276"/>
          </a:xfrm>
          <a:prstGeom prst="rect">
            <a:avLst/>
          </a:prstGeom>
        </p:spPr>
      </p:pic>
      <p:pic>
        <p:nvPicPr>
          <p:cNvPr id="6" name="Resim 5" descr="metin, iç mekan, ekran görüntüsü, multimedya içeren bir resim&#10;&#10;Yapay zeka tarafından oluşturulmuş içerik yanlış olabilir.">
            <a:extLst>
              <a:ext uri="{FF2B5EF4-FFF2-40B4-BE49-F238E27FC236}">
                <a16:creationId xmlns:a16="http://schemas.microsoft.com/office/drawing/2014/main" id="{CD145311-24F0-A4B9-6BB9-A470462D6DDF}"/>
              </a:ext>
            </a:extLst>
          </p:cNvPr>
          <p:cNvPicPr>
            <a:picLocks noChangeAspect="1"/>
          </p:cNvPicPr>
          <p:nvPr/>
        </p:nvPicPr>
        <p:blipFill>
          <a:blip r:embed="rId3"/>
          <a:stretch>
            <a:fillRect/>
          </a:stretch>
        </p:blipFill>
        <p:spPr>
          <a:xfrm>
            <a:off x="239377" y="1690688"/>
            <a:ext cx="2073199" cy="4488278"/>
          </a:xfrm>
          <a:prstGeom prst="rect">
            <a:avLst/>
          </a:prstGeom>
        </p:spPr>
      </p:pic>
      <p:pic>
        <p:nvPicPr>
          <p:cNvPr id="8" name="Resim 7" descr="meyve, metin, portakal, turuncu, kişi, şahıs içeren bir resim&#10;&#10;Yapay zeka tarafından oluşturulmuş içerik yanlış olabilir.">
            <a:extLst>
              <a:ext uri="{FF2B5EF4-FFF2-40B4-BE49-F238E27FC236}">
                <a16:creationId xmlns:a16="http://schemas.microsoft.com/office/drawing/2014/main" id="{56F0FE1A-737F-6515-40DE-354B6363DF97}"/>
              </a:ext>
            </a:extLst>
          </p:cNvPr>
          <p:cNvPicPr>
            <a:picLocks noChangeAspect="1"/>
          </p:cNvPicPr>
          <p:nvPr/>
        </p:nvPicPr>
        <p:blipFill>
          <a:blip r:embed="rId4"/>
          <a:stretch>
            <a:fillRect/>
          </a:stretch>
        </p:blipFill>
        <p:spPr>
          <a:xfrm>
            <a:off x="10013128" y="1803873"/>
            <a:ext cx="2073199" cy="4488278"/>
          </a:xfrm>
          <a:prstGeom prst="rect">
            <a:avLst/>
          </a:prstGeom>
        </p:spPr>
      </p:pic>
      <p:pic>
        <p:nvPicPr>
          <p:cNvPr id="10" name="Resim 9" descr="ekran görüntüsü, iç mekan, kişi, şahıs, metin içeren bir resim&#10;&#10;Yapay zeka tarafından oluşturulmuş içerik yanlış olabilir.">
            <a:extLst>
              <a:ext uri="{FF2B5EF4-FFF2-40B4-BE49-F238E27FC236}">
                <a16:creationId xmlns:a16="http://schemas.microsoft.com/office/drawing/2014/main" id="{B67E0A41-A40B-D782-380B-38A70298AAD1}"/>
              </a:ext>
            </a:extLst>
          </p:cNvPr>
          <p:cNvPicPr>
            <a:picLocks noChangeAspect="1"/>
          </p:cNvPicPr>
          <p:nvPr/>
        </p:nvPicPr>
        <p:blipFill>
          <a:blip r:embed="rId5"/>
          <a:stretch>
            <a:fillRect/>
          </a:stretch>
        </p:blipFill>
        <p:spPr>
          <a:xfrm>
            <a:off x="5126253" y="1797582"/>
            <a:ext cx="2073198" cy="4488276"/>
          </a:xfrm>
          <a:prstGeom prst="rect">
            <a:avLst/>
          </a:prstGeom>
        </p:spPr>
      </p:pic>
      <p:pic>
        <p:nvPicPr>
          <p:cNvPr id="12" name="Resim 11" descr="metin, ekran görüntüsü içeren bir resim&#10;&#10;Yapay zeka tarafından oluşturulmuş içerik yanlış olabilir.">
            <a:extLst>
              <a:ext uri="{FF2B5EF4-FFF2-40B4-BE49-F238E27FC236}">
                <a16:creationId xmlns:a16="http://schemas.microsoft.com/office/drawing/2014/main" id="{983CB501-3695-CD83-D848-6AD480966688}"/>
              </a:ext>
            </a:extLst>
          </p:cNvPr>
          <p:cNvPicPr>
            <a:picLocks noChangeAspect="1"/>
          </p:cNvPicPr>
          <p:nvPr/>
        </p:nvPicPr>
        <p:blipFill>
          <a:blip r:embed="rId6"/>
          <a:stretch>
            <a:fillRect/>
          </a:stretch>
        </p:blipFill>
        <p:spPr>
          <a:xfrm>
            <a:off x="7641720" y="1797582"/>
            <a:ext cx="2073199" cy="4488278"/>
          </a:xfrm>
          <a:prstGeom prst="rect">
            <a:avLst/>
          </a:prstGeom>
        </p:spPr>
      </p:pic>
    </p:spTree>
    <p:extLst>
      <p:ext uri="{BB962C8B-B14F-4D97-AF65-F5344CB8AC3E}">
        <p14:creationId xmlns:p14="http://schemas.microsoft.com/office/powerpoint/2010/main" val="1209425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10106B-65E8-9706-6D10-D7C8030BA24E}"/>
              </a:ext>
            </a:extLst>
          </p:cNvPr>
          <p:cNvSpPr>
            <a:spLocks noGrp="1"/>
          </p:cNvSpPr>
          <p:nvPr>
            <p:ph type="title"/>
          </p:nvPr>
        </p:nvSpPr>
        <p:spPr>
          <a:xfrm>
            <a:off x="838200" y="202272"/>
            <a:ext cx="10515600" cy="1325563"/>
          </a:xfrm>
        </p:spPr>
        <p:txBody>
          <a:bodyPr/>
          <a:lstStyle/>
          <a:p>
            <a:pPr algn="ctr"/>
            <a:r>
              <a:rPr lang="tr-TR" b="1">
                <a:latin typeface="Segoe UI" panose="020B0502040204020203" pitchFamily="34" charset="0"/>
                <a:cs typeface="Segoe UI" panose="020B0502040204020203" pitchFamily="34" charset="0"/>
              </a:rPr>
              <a:t>Sonuçlar ve Yorumlanması</a:t>
            </a:r>
            <a:endParaRPr lang="tr-TR">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93648D76-2897-680F-0F01-29BD3FA5F69B}"/>
              </a:ext>
            </a:extLst>
          </p:cNvPr>
          <p:cNvSpPr>
            <a:spLocks noGrp="1"/>
          </p:cNvSpPr>
          <p:nvPr>
            <p:ph idx="1"/>
          </p:nvPr>
        </p:nvSpPr>
        <p:spPr>
          <a:xfrm>
            <a:off x="253236" y="1389813"/>
            <a:ext cx="5319428" cy="5103062"/>
          </a:xfrm>
        </p:spPr>
        <p:txBody>
          <a:bodyPr>
            <a:noAutofit/>
          </a:bodyPr>
          <a:lstStyle/>
          <a:p>
            <a:r>
              <a:rPr lang="tr-TR" sz="2500">
                <a:latin typeface="Arial" panose="020B0604020202020204" pitchFamily="34" charset="0"/>
                <a:cs typeface="Arial" panose="020B0604020202020204" pitchFamily="34" charset="0"/>
              </a:rPr>
              <a:t>Geliştirilen </a:t>
            </a:r>
            <a:r>
              <a:rPr lang="tr-TR" sz="2500" err="1">
                <a:latin typeface="Arial" panose="020B0604020202020204" pitchFamily="34" charset="0"/>
                <a:cs typeface="Arial" panose="020B0604020202020204" pitchFamily="34" charset="0"/>
              </a:rPr>
              <a:t>RecycleEye</a:t>
            </a:r>
            <a:r>
              <a:rPr lang="tr-TR" sz="2500">
                <a:latin typeface="Arial" panose="020B0604020202020204" pitchFamily="34" charset="0"/>
                <a:cs typeface="Arial" panose="020B0604020202020204" pitchFamily="34" charset="0"/>
              </a:rPr>
              <a:t> sistemi, atık sınıflandırma problemini yüksek doğrulukla çözebilen işlevsel bir mobil uygulama sunmaktadır. YOLOv8 ve ONNX Runtime kombinasyonu sayesinde hem performans hem de hız açısından başarılı sonuçlar elde edilmiştir. Ancak veri setinin sınırlı olması bazı sınıflarda karışıklığa yol açabilmektedir. </a:t>
            </a:r>
          </a:p>
          <a:p>
            <a:r>
              <a:rPr lang="tr-TR" sz="2500">
                <a:latin typeface="Arial" panose="020B0604020202020204" pitchFamily="34" charset="0"/>
                <a:cs typeface="Arial" panose="020B0604020202020204" pitchFamily="34" charset="0"/>
              </a:rPr>
              <a:t>Ayrıca model veri setimizde olmayan datalar için de başarılı bir sonuç vermiştir.</a:t>
            </a:r>
          </a:p>
          <a:p>
            <a:endParaRPr lang="tr-TR" sz="2500"/>
          </a:p>
        </p:txBody>
      </p:sp>
      <p:pic>
        <p:nvPicPr>
          <p:cNvPr id="5" name="Resim 4" descr="metin, yemek, gıda, hazır yemek, yemek içeren bir resim&#10;&#10;Yapay zeka tarafından oluşturulmuş içerik yanlış olabilir.">
            <a:extLst>
              <a:ext uri="{FF2B5EF4-FFF2-40B4-BE49-F238E27FC236}">
                <a16:creationId xmlns:a16="http://schemas.microsoft.com/office/drawing/2014/main" id="{459C2A0A-CD04-C1CE-EA99-42F69F1279B6}"/>
              </a:ext>
            </a:extLst>
          </p:cNvPr>
          <p:cNvPicPr>
            <a:picLocks noChangeAspect="1"/>
          </p:cNvPicPr>
          <p:nvPr/>
        </p:nvPicPr>
        <p:blipFill>
          <a:blip r:embed="rId2"/>
          <a:stretch>
            <a:fillRect/>
          </a:stretch>
        </p:blipFill>
        <p:spPr>
          <a:xfrm>
            <a:off x="6274686" y="1389813"/>
            <a:ext cx="2249241" cy="4869392"/>
          </a:xfrm>
          <a:prstGeom prst="rect">
            <a:avLst/>
          </a:prstGeom>
        </p:spPr>
      </p:pic>
      <p:pic>
        <p:nvPicPr>
          <p:cNvPr id="7" name="Resim 6" descr="metin, ekran görüntüsü, yeşil içeren bir resim&#10;&#10;Yapay zeka tarafından oluşturulmuş içerik yanlış olabilir.">
            <a:extLst>
              <a:ext uri="{FF2B5EF4-FFF2-40B4-BE49-F238E27FC236}">
                <a16:creationId xmlns:a16="http://schemas.microsoft.com/office/drawing/2014/main" id="{85D95AAC-24F4-3CD3-7FCA-0E166B33FB83}"/>
              </a:ext>
            </a:extLst>
          </p:cNvPr>
          <p:cNvPicPr>
            <a:picLocks noChangeAspect="1"/>
          </p:cNvPicPr>
          <p:nvPr/>
        </p:nvPicPr>
        <p:blipFill>
          <a:blip r:embed="rId3"/>
          <a:stretch>
            <a:fillRect/>
          </a:stretch>
        </p:blipFill>
        <p:spPr>
          <a:xfrm>
            <a:off x="9104559" y="1389813"/>
            <a:ext cx="2249241" cy="4869392"/>
          </a:xfrm>
          <a:prstGeom prst="rect">
            <a:avLst/>
          </a:prstGeom>
        </p:spPr>
      </p:pic>
    </p:spTree>
    <p:extLst>
      <p:ext uri="{BB962C8B-B14F-4D97-AF65-F5344CB8AC3E}">
        <p14:creationId xmlns:p14="http://schemas.microsoft.com/office/powerpoint/2010/main" val="1563633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BB6EB6-3DFD-5DEB-7EFA-1806FDB6B806}"/>
              </a:ext>
            </a:extLst>
          </p:cNvPr>
          <p:cNvSpPr>
            <a:spLocks noGrp="1"/>
          </p:cNvSpPr>
          <p:nvPr>
            <p:ph type="title"/>
          </p:nvPr>
        </p:nvSpPr>
        <p:spPr/>
        <p:txBody>
          <a:bodyPr/>
          <a:lstStyle/>
          <a:p>
            <a:pPr algn="ctr"/>
            <a:r>
              <a:rPr lang="tr-TR" b="1">
                <a:latin typeface="Segoe UI" panose="020B0502040204020203" pitchFamily="34" charset="0"/>
                <a:cs typeface="Segoe UI" panose="020B0502040204020203" pitchFamily="34" charset="0"/>
              </a:rPr>
              <a:t>Gelecek Çalışmalar</a:t>
            </a:r>
            <a:endParaRPr lang="tr-TR">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52AF4828-65A6-5711-E00A-90D325E0A07D}"/>
              </a:ext>
            </a:extLst>
          </p:cNvPr>
          <p:cNvSpPr>
            <a:spLocks noGrp="1"/>
          </p:cNvSpPr>
          <p:nvPr>
            <p:ph idx="1"/>
          </p:nvPr>
        </p:nvSpPr>
        <p:spPr>
          <a:xfrm>
            <a:off x="838200" y="1690688"/>
            <a:ext cx="10515600" cy="3778459"/>
          </a:xfrm>
        </p:spPr>
        <p:txBody>
          <a:bodyPr>
            <a:normAutofit fontScale="92500" lnSpcReduction="10000"/>
          </a:bodyPr>
          <a:lstStyle/>
          <a:p>
            <a:r>
              <a:rPr lang="tr-TR">
                <a:latin typeface="Arial" panose="020B0604020202020204" pitchFamily="34" charset="0"/>
                <a:cs typeface="Arial" panose="020B0604020202020204" pitchFamily="34" charset="0"/>
              </a:rPr>
              <a:t>Sınıf sayısının artırılması (cam, metal, pil vb.)</a:t>
            </a:r>
          </a:p>
          <a:p>
            <a:r>
              <a:rPr lang="tr-TR">
                <a:latin typeface="Arial" panose="020B0604020202020204" pitchFamily="34" charset="0"/>
                <a:cs typeface="Arial" panose="020B0604020202020204" pitchFamily="34" charset="0"/>
              </a:rPr>
              <a:t>Daha büyük ve dengeli bir veri seti ile yeniden eğitim</a:t>
            </a:r>
          </a:p>
          <a:p>
            <a:r>
              <a:rPr lang="tr-TR">
                <a:latin typeface="Arial" panose="020B0604020202020204" pitchFamily="34" charset="0"/>
                <a:cs typeface="Arial" panose="020B0604020202020204" pitchFamily="34" charset="0"/>
              </a:rPr>
              <a:t>Offline </a:t>
            </a:r>
            <a:r>
              <a:rPr lang="tr-TR" err="1">
                <a:latin typeface="Arial" panose="020B0604020202020204" pitchFamily="34" charset="0"/>
                <a:cs typeface="Arial" panose="020B0604020202020204" pitchFamily="34" charset="0"/>
              </a:rPr>
              <a:t>inference</a:t>
            </a:r>
            <a:r>
              <a:rPr lang="tr-TR">
                <a:latin typeface="Arial" panose="020B0604020202020204" pitchFamily="34" charset="0"/>
                <a:cs typeface="Arial" panose="020B0604020202020204" pitchFamily="34" charset="0"/>
              </a:rPr>
              <a:t> desteği (</a:t>
            </a:r>
            <a:r>
              <a:rPr lang="tr-TR" err="1">
                <a:latin typeface="Arial" panose="020B0604020202020204" pitchFamily="34" charset="0"/>
                <a:cs typeface="Arial" panose="020B0604020202020204" pitchFamily="34" charset="0"/>
              </a:rPr>
              <a:t>store</a:t>
            </a:r>
            <a:r>
              <a:rPr lang="tr-TR">
                <a:latin typeface="Arial" panose="020B0604020202020204" pitchFamily="34" charset="0"/>
                <a:cs typeface="Arial" panose="020B0604020202020204" pitchFamily="34" charset="0"/>
              </a:rPr>
              <a:t>’ a </a:t>
            </a:r>
            <a:r>
              <a:rPr lang="tr-TR" err="1">
                <a:latin typeface="Arial" panose="020B0604020202020204" pitchFamily="34" charset="0"/>
                <a:cs typeface="Arial" panose="020B0604020202020204" pitchFamily="34" charset="0"/>
              </a:rPr>
              <a:t>deploy</a:t>
            </a:r>
            <a:r>
              <a:rPr lang="tr-TR">
                <a:latin typeface="Arial" panose="020B0604020202020204" pitchFamily="34" charset="0"/>
                <a:cs typeface="Arial" panose="020B0604020202020204" pitchFamily="34" charset="0"/>
              </a:rPr>
              <a:t> ile)</a:t>
            </a:r>
          </a:p>
          <a:p>
            <a:r>
              <a:rPr lang="tr-TR">
                <a:latin typeface="Arial" panose="020B0604020202020204" pitchFamily="34" charset="0"/>
                <a:cs typeface="Arial" panose="020B0604020202020204" pitchFamily="34" charset="0"/>
              </a:rPr>
              <a:t>Kullanıcıya geri dönüşüm malzemelerinden yapabilecekleri ile ilgili öneriler sunan akıllı bildirim sistemi</a:t>
            </a:r>
          </a:p>
          <a:p>
            <a:r>
              <a:rPr lang="tr-TR">
                <a:latin typeface="Arial" panose="020B0604020202020204" pitchFamily="34" charset="0"/>
                <a:cs typeface="Arial" panose="020B0604020202020204" pitchFamily="34" charset="0"/>
              </a:rPr>
              <a:t>Atıkların ilgili geri dönüşüm kutusuna doğru şekilde atıldığını kanıtlayan görsel doğrulama karşılığında, günlük olarak önlenebilen israf miktarına bağlı biçimde kullanıcıların anlaşmalı marketlerde kullanabileceği ödül puanları kazandığı bir teşvik sistemi.</a:t>
            </a:r>
          </a:p>
        </p:txBody>
      </p:sp>
    </p:spTree>
    <p:extLst>
      <p:ext uri="{BB962C8B-B14F-4D97-AF65-F5344CB8AC3E}">
        <p14:creationId xmlns:p14="http://schemas.microsoft.com/office/powerpoint/2010/main" val="298164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0F9D3F-0002-56C9-36E4-68673857E202}"/>
              </a:ext>
            </a:extLst>
          </p:cNvPr>
          <p:cNvSpPr>
            <a:spLocks noGrp="1"/>
          </p:cNvSpPr>
          <p:nvPr>
            <p:ph type="title"/>
          </p:nvPr>
        </p:nvSpPr>
        <p:spPr/>
        <p:txBody>
          <a:bodyPr/>
          <a:lstStyle/>
          <a:p>
            <a:pPr algn="ctr"/>
            <a:r>
              <a:rPr lang="tr-TR" b="1">
                <a:latin typeface="Segoe UI" panose="020B0502040204020203" pitchFamily="34" charset="0"/>
                <a:cs typeface="Segoe UI" panose="020B0502040204020203" pitchFamily="34" charset="0"/>
              </a:rPr>
              <a:t>Kaynakça</a:t>
            </a:r>
            <a:endParaRPr lang="tr-TR">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8475CC63-E58C-390C-7DED-999037F9FABB}"/>
              </a:ext>
            </a:extLst>
          </p:cNvPr>
          <p:cNvSpPr>
            <a:spLocks noGrp="1"/>
          </p:cNvSpPr>
          <p:nvPr>
            <p:ph idx="1"/>
          </p:nvPr>
        </p:nvSpPr>
        <p:spPr>
          <a:xfrm>
            <a:off x="977660" y="1512258"/>
            <a:ext cx="10376140" cy="4980617"/>
          </a:xfrm>
        </p:spPr>
        <p:txBody>
          <a:bodyPr>
            <a:noAutofit/>
          </a:bodyPr>
          <a:lstStyle/>
          <a:p>
            <a:r>
              <a:rPr lang="tr-TR" sz="2000" b="1" err="1">
                <a:latin typeface="Arial" panose="020B0604020202020204" pitchFamily="34" charset="0"/>
                <a:cs typeface="Arial" panose="020B0604020202020204" pitchFamily="34" charset="0"/>
              </a:rPr>
              <a:t>Thung</a:t>
            </a:r>
            <a:r>
              <a:rPr lang="tr-TR" sz="2000" b="1">
                <a:latin typeface="Arial" panose="020B0604020202020204" pitchFamily="34" charset="0"/>
                <a:cs typeface="Arial" panose="020B0604020202020204" pitchFamily="34" charset="0"/>
              </a:rPr>
              <a:t>, G., Yang, M.</a:t>
            </a:r>
            <a:endParaRPr lang="tr-TR" sz="2000">
              <a:latin typeface="Arial" panose="020B0604020202020204" pitchFamily="34" charset="0"/>
              <a:cs typeface="Arial" panose="020B0604020202020204" pitchFamily="34" charset="0"/>
            </a:endParaRPr>
          </a:p>
          <a:p>
            <a:r>
              <a:rPr lang="tr-TR" sz="2000" i="1" err="1">
                <a:latin typeface="Arial" panose="020B0604020202020204" pitchFamily="34" charset="0"/>
                <a:cs typeface="Arial" panose="020B0604020202020204" pitchFamily="34" charset="0"/>
              </a:rPr>
              <a:t>TrashNet</a:t>
            </a:r>
            <a:r>
              <a:rPr lang="tr-TR" sz="2000" i="1">
                <a:latin typeface="Arial" panose="020B0604020202020204" pitchFamily="34" charset="0"/>
                <a:cs typeface="Arial" panose="020B0604020202020204" pitchFamily="34" charset="0"/>
              </a:rPr>
              <a:t>: Database </a:t>
            </a:r>
            <a:r>
              <a:rPr lang="tr-TR" sz="2000" i="1" err="1">
                <a:latin typeface="Arial" panose="020B0604020202020204" pitchFamily="34" charset="0"/>
                <a:cs typeface="Arial" panose="020B0604020202020204" pitchFamily="34" charset="0"/>
              </a:rPr>
              <a:t>and</a:t>
            </a:r>
            <a:r>
              <a:rPr lang="tr-TR" sz="2000" i="1">
                <a:latin typeface="Arial" panose="020B0604020202020204" pitchFamily="34" charset="0"/>
                <a:cs typeface="Arial" panose="020B0604020202020204" pitchFamily="34" charset="0"/>
              </a:rPr>
              <a:t> CNN-</a:t>
            </a:r>
            <a:r>
              <a:rPr lang="tr-TR" sz="2000" i="1" err="1">
                <a:latin typeface="Arial" panose="020B0604020202020204" pitchFamily="34" charset="0"/>
                <a:cs typeface="Arial" panose="020B0604020202020204" pitchFamily="34" charset="0"/>
              </a:rPr>
              <a:t>Based</a:t>
            </a:r>
            <a:r>
              <a:rPr lang="tr-TR" sz="2000" i="1">
                <a:latin typeface="Arial" panose="020B0604020202020204" pitchFamily="34" charset="0"/>
                <a:cs typeface="Arial" panose="020B0604020202020204" pitchFamily="34" charset="0"/>
              </a:rPr>
              <a:t> </a:t>
            </a:r>
            <a:r>
              <a:rPr lang="tr-TR" sz="2000" i="1" err="1">
                <a:latin typeface="Arial" panose="020B0604020202020204" pitchFamily="34" charset="0"/>
                <a:cs typeface="Arial" panose="020B0604020202020204" pitchFamily="34" charset="0"/>
              </a:rPr>
              <a:t>Garbage</a:t>
            </a:r>
            <a:r>
              <a:rPr lang="tr-TR" sz="2000" i="1">
                <a:latin typeface="Arial" panose="020B0604020202020204" pitchFamily="34" charset="0"/>
                <a:cs typeface="Arial" panose="020B0604020202020204" pitchFamily="34" charset="0"/>
              </a:rPr>
              <a:t> </a:t>
            </a:r>
            <a:r>
              <a:rPr lang="tr-TR" sz="2000" i="1" err="1">
                <a:latin typeface="Arial" panose="020B0604020202020204" pitchFamily="34" charset="0"/>
                <a:cs typeface="Arial" panose="020B0604020202020204" pitchFamily="34" charset="0"/>
              </a:rPr>
              <a:t>Classification</a:t>
            </a:r>
            <a:r>
              <a:rPr lang="tr-TR" sz="2000">
                <a:latin typeface="Arial" panose="020B0604020202020204" pitchFamily="34" charset="0"/>
                <a:cs typeface="Arial" panose="020B0604020202020204" pitchFamily="34" charset="0"/>
              </a:rPr>
              <a:t>,</a:t>
            </a:r>
          </a:p>
          <a:p>
            <a:r>
              <a:rPr lang="tr-TR" sz="2000">
                <a:latin typeface="Arial" panose="020B0604020202020204" pitchFamily="34" charset="0"/>
                <a:cs typeface="Arial" panose="020B0604020202020204" pitchFamily="34" charset="0"/>
              </a:rPr>
              <a:t>Stanford </a:t>
            </a:r>
            <a:r>
              <a:rPr lang="tr-TR" sz="2000" err="1">
                <a:latin typeface="Arial" panose="020B0604020202020204" pitchFamily="34" charset="0"/>
                <a:cs typeface="Arial" panose="020B0604020202020204" pitchFamily="34" charset="0"/>
              </a:rPr>
              <a:t>University</a:t>
            </a:r>
            <a:r>
              <a:rPr lang="tr-TR" sz="2000">
                <a:latin typeface="Arial" panose="020B0604020202020204" pitchFamily="34" charset="0"/>
                <a:cs typeface="Arial" panose="020B0604020202020204" pitchFamily="34" charset="0"/>
              </a:rPr>
              <a:t>, CS229 Project Report, 2016.</a:t>
            </a:r>
          </a:p>
          <a:p>
            <a:r>
              <a:rPr lang="tr-TR" sz="2000" b="1" err="1">
                <a:latin typeface="Arial" panose="020B0604020202020204" pitchFamily="34" charset="0"/>
                <a:cs typeface="Arial" panose="020B0604020202020204" pitchFamily="34" charset="0"/>
              </a:rPr>
              <a:t>Mittal</a:t>
            </a:r>
            <a:r>
              <a:rPr lang="tr-TR" sz="2000" b="1">
                <a:latin typeface="Arial" panose="020B0604020202020204" pitchFamily="34" charset="0"/>
                <a:cs typeface="Arial" panose="020B0604020202020204" pitchFamily="34" charset="0"/>
              </a:rPr>
              <a:t>, A. et al.</a:t>
            </a:r>
            <a:endParaRPr lang="tr-TR" sz="2000">
              <a:latin typeface="Arial" panose="020B0604020202020204" pitchFamily="34" charset="0"/>
              <a:cs typeface="Arial" panose="020B0604020202020204" pitchFamily="34" charset="0"/>
            </a:endParaRPr>
          </a:p>
          <a:p>
            <a:r>
              <a:rPr lang="tr-TR" sz="2000" i="1">
                <a:latin typeface="Arial" panose="020B0604020202020204" pitchFamily="34" charset="0"/>
                <a:cs typeface="Arial" panose="020B0604020202020204" pitchFamily="34" charset="0"/>
              </a:rPr>
              <a:t>Real-Time </a:t>
            </a:r>
            <a:r>
              <a:rPr lang="tr-TR" sz="2000" i="1" err="1">
                <a:latin typeface="Arial" panose="020B0604020202020204" pitchFamily="34" charset="0"/>
                <a:cs typeface="Arial" panose="020B0604020202020204" pitchFamily="34" charset="0"/>
              </a:rPr>
              <a:t>Garbage</a:t>
            </a:r>
            <a:r>
              <a:rPr lang="tr-TR" sz="2000" i="1">
                <a:latin typeface="Arial" panose="020B0604020202020204" pitchFamily="34" charset="0"/>
                <a:cs typeface="Arial" panose="020B0604020202020204" pitchFamily="34" charset="0"/>
              </a:rPr>
              <a:t> </a:t>
            </a:r>
            <a:r>
              <a:rPr lang="tr-TR" sz="2000" i="1" err="1">
                <a:latin typeface="Arial" panose="020B0604020202020204" pitchFamily="34" charset="0"/>
                <a:cs typeface="Arial" panose="020B0604020202020204" pitchFamily="34" charset="0"/>
              </a:rPr>
              <a:t>Detection</a:t>
            </a:r>
            <a:r>
              <a:rPr lang="tr-TR" sz="2000" i="1">
                <a:latin typeface="Arial" panose="020B0604020202020204" pitchFamily="34" charset="0"/>
                <a:cs typeface="Arial" panose="020B0604020202020204" pitchFamily="34" charset="0"/>
              </a:rPr>
              <a:t> Using YOLOv5</a:t>
            </a:r>
            <a:r>
              <a:rPr lang="tr-TR" sz="2000">
                <a:latin typeface="Arial" panose="020B0604020202020204" pitchFamily="34" charset="0"/>
                <a:cs typeface="Arial" panose="020B0604020202020204" pitchFamily="34" charset="0"/>
              </a:rPr>
              <a:t>,</a:t>
            </a:r>
          </a:p>
          <a:p>
            <a:r>
              <a:rPr lang="tr-TR" sz="2000">
                <a:latin typeface="Arial" panose="020B0604020202020204" pitchFamily="34" charset="0"/>
                <a:cs typeface="Arial" panose="020B0604020202020204" pitchFamily="34" charset="0"/>
              </a:rPr>
              <a:t>IEEE Conference </a:t>
            </a:r>
            <a:r>
              <a:rPr lang="tr-TR" sz="2000" err="1">
                <a:latin typeface="Arial" panose="020B0604020202020204" pitchFamily="34" charset="0"/>
                <a:cs typeface="Arial" panose="020B0604020202020204" pitchFamily="34" charset="0"/>
              </a:rPr>
              <a:t>Proceedings</a:t>
            </a:r>
            <a:r>
              <a:rPr lang="tr-TR" sz="2000">
                <a:latin typeface="Arial" panose="020B0604020202020204" pitchFamily="34" charset="0"/>
                <a:cs typeface="Arial" panose="020B0604020202020204" pitchFamily="34" charset="0"/>
              </a:rPr>
              <a:t>, 2021.</a:t>
            </a:r>
          </a:p>
          <a:p>
            <a:r>
              <a:rPr lang="tr-TR" sz="2000" b="1" err="1">
                <a:latin typeface="Arial" panose="020B0604020202020204" pitchFamily="34" charset="0"/>
                <a:cs typeface="Arial" panose="020B0604020202020204" pitchFamily="34" charset="0"/>
              </a:rPr>
              <a:t>Ultralytics</a:t>
            </a:r>
            <a:r>
              <a:rPr lang="tr-TR" sz="2000" b="1">
                <a:latin typeface="Arial" panose="020B0604020202020204" pitchFamily="34" charset="0"/>
                <a:cs typeface="Arial" panose="020B0604020202020204" pitchFamily="34" charset="0"/>
              </a:rPr>
              <a:t>.</a:t>
            </a:r>
            <a:endParaRPr lang="tr-TR" sz="2000">
              <a:latin typeface="Arial" panose="020B0604020202020204" pitchFamily="34" charset="0"/>
              <a:cs typeface="Arial" panose="020B0604020202020204" pitchFamily="34" charset="0"/>
            </a:endParaRPr>
          </a:p>
          <a:p>
            <a:r>
              <a:rPr lang="tr-TR" sz="2000" i="1">
                <a:latin typeface="Arial" panose="020B0604020202020204" pitchFamily="34" charset="0"/>
                <a:cs typeface="Arial" panose="020B0604020202020204" pitchFamily="34" charset="0"/>
              </a:rPr>
              <a:t>YOLOv8 </a:t>
            </a:r>
            <a:r>
              <a:rPr lang="tr-TR" sz="2000" i="1" err="1">
                <a:latin typeface="Arial" panose="020B0604020202020204" pitchFamily="34" charset="0"/>
                <a:cs typeface="Arial" panose="020B0604020202020204" pitchFamily="34" charset="0"/>
              </a:rPr>
              <a:t>Documentation</a:t>
            </a:r>
            <a:r>
              <a:rPr lang="tr-TR" sz="2000">
                <a:latin typeface="Arial" panose="020B0604020202020204" pitchFamily="34" charset="0"/>
                <a:cs typeface="Arial" panose="020B0604020202020204" pitchFamily="34" charset="0"/>
              </a:rPr>
              <a:t>,</a:t>
            </a:r>
          </a:p>
          <a:p>
            <a:r>
              <a:rPr lang="tr-TR" sz="2000" err="1">
                <a:latin typeface="Arial" panose="020B0604020202020204" pitchFamily="34" charset="0"/>
                <a:cs typeface="Arial" panose="020B0604020202020204" pitchFamily="34" charset="0"/>
              </a:rPr>
              <a:t>https</a:t>
            </a:r>
            <a:r>
              <a:rPr lang="tr-TR" sz="2000">
                <a:latin typeface="Arial" panose="020B0604020202020204" pitchFamily="34" charset="0"/>
                <a:cs typeface="Arial" panose="020B0604020202020204" pitchFamily="34" charset="0"/>
              </a:rPr>
              <a:t>://</a:t>
            </a:r>
            <a:r>
              <a:rPr lang="tr-TR" sz="2000" err="1">
                <a:latin typeface="Arial" panose="020B0604020202020204" pitchFamily="34" charset="0"/>
                <a:cs typeface="Arial" panose="020B0604020202020204" pitchFamily="34" charset="0"/>
              </a:rPr>
              <a:t>docs.ultralytics.com</a:t>
            </a:r>
            <a:endParaRPr lang="tr-TR" sz="2000">
              <a:latin typeface="Arial" panose="020B0604020202020204" pitchFamily="34" charset="0"/>
              <a:cs typeface="Arial" panose="020B0604020202020204" pitchFamily="34" charset="0"/>
            </a:endParaRPr>
          </a:p>
          <a:p>
            <a:r>
              <a:rPr lang="tr-TR" sz="2000" b="1" err="1">
                <a:latin typeface="Arial" panose="020B0604020202020204" pitchFamily="34" charset="0"/>
                <a:cs typeface="Arial" panose="020B0604020202020204" pitchFamily="34" charset="0"/>
              </a:rPr>
              <a:t>Roboflow</a:t>
            </a:r>
            <a:r>
              <a:rPr lang="tr-TR" sz="2000" b="1">
                <a:latin typeface="Arial" panose="020B0604020202020204" pitchFamily="34" charset="0"/>
                <a:cs typeface="Arial" panose="020B0604020202020204" pitchFamily="34" charset="0"/>
              </a:rPr>
              <a:t> </a:t>
            </a:r>
            <a:r>
              <a:rPr lang="tr-TR" sz="2000" b="1" err="1">
                <a:latin typeface="Arial" panose="020B0604020202020204" pitchFamily="34" charset="0"/>
                <a:cs typeface="Arial" panose="020B0604020202020204" pitchFamily="34" charset="0"/>
              </a:rPr>
              <a:t>Inc</a:t>
            </a:r>
            <a:r>
              <a:rPr lang="tr-TR" sz="2000" b="1">
                <a:latin typeface="Arial" panose="020B0604020202020204" pitchFamily="34" charset="0"/>
                <a:cs typeface="Arial" panose="020B0604020202020204" pitchFamily="34" charset="0"/>
              </a:rPr>
              <a:t>.</a:t>
            </a:r>
            <a:endParaRPr lang="tr-TR" sz="2000">
              <a:latin typeface="Arial" panose="020B0604020202020204" pitchFamily="34" charset="0"/>
              <a:cs typeface="Arial" panose="020B0604020202020204" pitchFamily="34" charset="0"/>
            </a:endParaRPr>
          </a:p>
          <a:p>
            <a:r>
              <a:rPr lang="tr-TR" sz="2000" i="1" err="1">
                <a:latin typeface="Arial" panose="020B0604020202020204" pitchFamily="34" charset="0"/>
                <a:cs typeface="Arial" panose="020B0604020202020204" pitchFamily="34" charset="0"/>
              </a:rPr>
              <a:t>Roboflow</a:t>
            </a:r>
            <a:r>
              <a:rPr lang="tr-TR" sz="2000" i="1">
                <a:latin typeface="Arial" panose="020B0604020202020204" pitchFamily="34" charset="0"/>
                <a:cs typeface="Arial" panose="020B0604020202020204" pitchFamily="34" charset="0"/>
              </a:rPr>
              <a:t> Platform: Data </a:t>
            </a:r>
            <a:r>
              <a:rPr lang="tr-TR" sz="2000" i="1" err="1">
                <a:latin typeface="Arial" panose="020B0604020202020204" pitchFamily="34" charset="0"/>
                <a:cs typeface="Arial" panose="020B0604020202020204" pitchFamily="34" charset="0"/>
              </a:rPr>
              <a:t>Annotation</a:t>
            </a:r>
            <a:r>
              <a:rPr lang="tr-TR" sz="2000" i="1">
                <a:latin typeface="Arial" panose="020B0604020202020204" pitchFamily="34" charset="0"/>
                <a:cs typeface="Arial" panose="020B0604020202020204" pitchFamily="34" charset="0"/>
              </a:rPr>
              <a:t> </a:t>
            </a:r>
            <a:r>
              <a:rPr lang="tr-TR" sz="2000" i="1" err="1">
                <a:latin typeface="Arial" panose="020B0604020202020204" pitchFamily="34" charset="0"/>
                <a:cs typeface="Arial" panose="020B0604020202020204" pitchFamily="34" charset="0"/>
              </a:rPr>
              <a:t>and</a:t>
            </a:r>
            <a:r>
              <a:rPr lang="tr-TR" sz="2000" i="1">
                <a:latin typeface="Arial" panose="020B0604020202020204" pitchFamily="34" charset="0"/>
                <a:cs typeface="Arial" panose="020B0604020202020204" pitchFamily="34" charset="0"/>
              </a:rPr>
              <a:t> </a:t>
            </a:r>
            <a:r>
              <a:rPr lang="tr-TR" sz="2000" i="1" err="1">
                <a:latin typeface="Arial" panose="020B0604020202020204" pitchFamily="34" charset="0"/>
                <a:cs typeface="Arial" panose="020B0604020202020204" pitchFamily="34" charset="0"/>
              </a:rPr>
              <a:t>Augmentation</a:t>
            </a:r>
            <a:r>
              <a:rPr lang="tr-TR" sz="2000" i="1">
                <a:latin typeface="Arial" panose="020B0604020202020204" pitchFamily="34" charset="0"/>
                <a:cs typeface="Arial" panose="020B0604020202020204" pitchFamily="34" charset="0"/>
              </a:rPr>
              <a:t> Tools</a:t>
            </a:r>
            <a:r>
              <a:rPr lang="tr-TR" sz="2000">
                <a:latin typeface="Arial" panose="020B0604020202020204" pitchFamily="34" charset="0"/>
                <a:cs typeface="Arial" panose="020B0604020202020204" pitchFamily="34" charset="0"/>
              </a:rPr>
              <a:t>,</a:t>
            </a:r>
          </a:p>
          <a:p>
            <a:r>
              <a:rPr lang="tr-TR" sz="2000">
                <a:latin typeface="Arial" panose="020B0604020202020204" pitchFamily="34" charset="0"/>
                <a:cs typeface="Arial" panose="020B0604020202020204" pitchFamily="34" charset="0"/>
                <a:hlinkClick r:id="rId2"/>
              </a:rPr>
              <a:t>https://roboflow.com</a:t>
            </a:r>
            <a:endParaRPr lang="tr-TR" sz="2000">
              <a:latin typeface="Arial" panose="020B0604020202020204" pitchFamily="34" charset="0"/>
              <a:cs typeface="Arial" panose="020B0604020202020204" pitchFamily="34" charset="0"/>
            </a:endParaRPr>
          </a:p>
          <a:p>
            <a:pPr marL="0" indent="0">
              <a:buNone/>
            </a:pPr>
            <a:endParaRPr lang="tr-TR" sz="2000"/>
          </a:p>
        </p:txBody>
      </p:sp>
    </p:spTree>
    <p:extLst>
      <p:ext uri="{BB962C8B-B14F-4D97-AF65-F5344CB8AC3E}">
        <p14:creationId xmlns:p14="http://schemas.microsoft.com/office/powerpoint/2010/main" val="1947913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71D1FFA-D2E1-C0AD-6753-4588891F9D3D}"/>
              </a:ext>
            </a:extLst>
          </p:cNvPr>
          <p:cNvSpPr>
            <a:spLocks noGrp="1"/>
          </p:cNvSpPr>
          <p:nvPr>
            <p:ph type="title"/>
          </p:nvPr>
        </p:nvSpPr>
        <p:spPr/>
        <p:txBody>
          <a:bodyPr>
            <a:normAutofit/>
          </a:bodyPr>
          <a:lstStyle/>
          <a:p>
            <a:pPr algn="ctr"/>
            <a:r>
              <a:rPr lang="tr-TR" sz="4000" b="1">
                <a:latin typeface=""/>
              </a:rPr>
              <a:t>Özet</a:t>
            </a:r>
          </a:p>
        </p:txBody>
      </p:sp>
      <p:sp>
        <p:nvSpPr>
          <p:cNvPr id="3" name="İçerik Yer Tutucusu 2">
            <a:extLst>
              <a:ext uri="{FF2B5EF4-FFF2-40B4-BE49-F238E27FC236}">
                <a16:creationId xmlns:a16="http://schemas.microsoft.com/office/drawing/2014/main" id="{23C024FB-3BF9-B86A-DECA-C6688DF4070F}"/>
              </a:ext>
            </a:extLst>
          </p:cNvPr>
          <p:cNvSpPr>
            <a:spLocks noGrp="1"/>
          </p:cNvSpPr>
          <p:nvPr>
            <p:ph idx="1"/>
          </p:nvPr>
        </p:nvSpPr>
        <p:spPr>
          <a:xfrm>
            <a:off x="838200" y="2195202"/>
            <a:ext cx="10515600" cy="2467595"/>
          </a:xfrm>
        </p:spPr>
        <p:txBody>
          <a:bodyPr>
            <a:normAutofit lnSpcReduction="10000"/>
          </a:bodyPr>
          <a:lstStyle/>
          <a:p>
            <a:r>
              <a:rPr lang="tr-TR" sz="2500">
                <a:latin typeface="Arial" panose="020B0604020202020204" pitchFamily="34" charset="0"/>
                <a:cs typeface="Arial" panose="020B0604020202020204" pitchFamily="34" charset="0"/>
              </a:rPr>
              <a:t>Bu projemizde, günlük hayatta karşılaşılan atıkların otomatik olarak tanınması ve sınıflandırılması amacıyla YOLOv8 tabanlı bir mobil uygulama geliştirdik.</a:t>
            </a:r>
          </a:p>
          <a:p>
            <a:r>
              <a:rPr lang="tr-TR" sz="2500">
                <a:latin typeface="Arial" panose="020B0604020202020204" pitchFamily="34" charset="0"/>
                <a:cs typeface="Arial" panose="020B0604020202020204" pitchFamily="34" charset="0"/>
              </a:rPr>
              <a:t>Sistem, gerçek zamanlı kamera görüntülerinden atık türlerini tespit ederek kullanıcılara görsel ve sayısal geri bildirim sunmaktadır. ONNX Runtime optimizasyonu sayesinde hızlı ve verimli bir çalışma hedeflenmiştir. </a:t>
            </a:r>
          </a:p>
          <a:p>
            <a:endParaRPr lang="tr-TR">
              <a:latin typeface="Arial" panose="020B0604020202020204" pitchFamily="34" charset="0"/>
              <a:cs typeface="Arial" panose="020B0604020202020204" pitchFamily="34" charset="0"/>
            </a:endParaRPr>
          </a:p>
          <a:p>
            <a:pPr marL="0" indent="0">
              <a:buNone/>
            </a:pPr>
            <a:endParaRPr lang="tr-TR"/>
          </a:p>
        </p:txBody>
      </p:sp>
    </p:spTree>
    <p:extLst>
      <p:ext uri="{BB962C8B-B14F-4D97-AF65-F5344CB8AC3E}">
        <p14:creationId xmlns:p14="http://schemas.microsoft.com/office/powerpoint/2010/main" val="2324649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52DCB7-88A6-FF84-C338-358034CE8751}"/>
              </a:ext>
            </a:extLst>
          </p:cNvPr>
          <p:cNvSpPr>
            <a:spLocks noGrp="1"/>
          </p:cNvSpPr>
          <p:nvPr>
            <p:ph type="title"/>
          </p:nvPr>
        </p:nvSpPr>
        <p:spPr/>
        <p:txBody>
          <a:bodyPr/>
          <a:lstStyle/>
          <a:p>
            <a:pPr algn="ctr"/>
            <a:r>
              <a:rPr lang="tr-TR" b="1">
                <a:latin typeface="Segoe UI" panose="020B0502040204020203" pitchFamily="34" charset="0"/>
                <a:cs typeface="Segoe UI" panose="020B0502040204020203" pitchFamily="34" charset="0"/>
              </a:rPr>
              <a:t>Giriş</a:t>
            </a:r>
          </a:p>
        </p:txBody>
      </p:sp>
      <p:sp>
        <p:nvSpPr>
          <p:cNvPr id="3" name="İçerik Yer Tutucusu 2">
            <a:extLst>
              <a:ext uri="{FF2B5EF4-FFF2-40B4-BE49-F238E27FC236}">
                <a16:creationId xmlns:a16="http://schemas.microsoft.com/office/drawing/2014/main" id="{B7EE8A92-8108-301D-20FE-B16BBECAE3DD}"/>
              </a:ext>
            </a:extLst>
          </p:cNvPr>
          <p:cNvSpPr>
            <a:spLocks noGrp="1"/>
          </p:cNvSpPr>
          <p:nvPr>
            <p:ph idx="1"/>
          </p:nvPr>
        </p:nvSpPr>
        <p:spPr>
          <a:xfrm>
            <a:off x="838200" y="1719844"/>
            <a:ext cx="10515600" cy="4669805"/>
          </a:xfrm>
        </p:spPr>
        <p:txBody>
          <a:bodyPr>
            <a:normAutofit/>
          </a:bodyPr>
          <a:lstStyle/>
          <a:p>
            <a:pPr marL="0" indent="0">
              <a:buNone/>
            </a:pPr>
            <a:r>
              <a:rPr lang="tr-TR" sz="2300" b="1">
                <a:latin typeface="Segoe UI" panose="020B0502040204020203" pitchFamily="34" charset="0"/>
                <a:cs typeface="Segoe UI" panose="020B0502040204020203" pitchFamily="34" charset="0"/>
              </a:rPr>
              <a:t>Problem Tanımı: </a:t>
            </a:r>
          </a:p>
          <a:p>
            <a:r>
              <a:rPr lang="tr-TR" sz="2300">
                <a:latin typeface="Arial" panose="020B0604020202020204" pitchFamily="34" charset="0"/>
                <a:cs typeface="Arial" panose="020B0604020202020204" pitchFamily="34" charset="0"/>
              </a:rPr>
              <a:t>Atıkların yanlış sınıflandırılması, geri dönüşüm süreçlerinin verimsiz çalışmasına ve çevresel kirliliğin artmasına neden olmaktadır.</a:t>
            </a:r>
          </a:p>
          <a:p>
            <a:pPr marL="0" indent="0">
              <a:buNone/>
            </a:pPr>
            <a:r>
              <a:rPr lang="tr-TR" sz="2300" b="1">
                <a:latin typeface="Segoe UI" panose="020B0502040204020203" pitchFamily="34" charset="0"/>
                <a:cs typeface="Segoe UI" panose="020B0502040204020203" pitchFamily="34" charset="0"/>
              </a:rPr>
              <a:t>Neden Önemli:</a:t>
            </a:r>
          </a:p>
          <a:p>
            <a:r>
              <a:rPr lang="tr-TR" sz="2300">
                <a:latin typeface="Arial" panose="020B0604020202020204" pitchFamily="34" charset="0"/>
                <a:cs typeface="Arial" panose="020B0604020202020204" pitchFamily="34" charset="0"/>
              </a:rPr>
              <a:t>Doğru atık ayrıştırma, geri dönüşüm oranlarını artırmakta ve sürdürülebilir çevre yönetimine katkı sağlamaktadır. Ancak manuel ayrıştırma kullanıcı hatalarına açıktır.</a:t>
            </a:r>
          </a:p>
          <a:p>
            <a:pPr marL="0" indent="0">
              <a:buNone/>
            </a:pPr>
            <a:r>
              <a:rPr lang="tr-TR" sz="2300" b="1">
                <a:latin typeface="Segoe UI" panose="020B0502040204020203" pitchFamily="34" charset="0"/>
                <a:cs typeface="Segoe UI" panose="020B0502040204020203" pitchFamily="34" charset="0"/>
              </a:rPr>
              <a:t>Hedefler:</a:t>
            </a:r>
            <a:endParaRPr lang="tr-TR" sz="2300">
              <a:latin typeface="Segoe UI" panose="020B0502040204020203" pitchFamily="34" charset="0"/>
              <a:cs typeface="Segoe UI" panose="020B0502040204020203" pitchFamily="34" charset="0"/>
            </a:endParaRPr>
          </a:p>
          <a:p>
            <a:r>
              <a:rPr lang="tr-TR" sz="2300">
                <a:latin typeface="Arial" panose="020B0604020202020204" pitchFamily="34" charset="0"/>
                <a:cs typeface="Arial" panose="020B0604020202020204" pitchFamily="34" charset="0"/>
              </a:rPr>
              <a:t>Atık türlerini otomatik olarak tanıyabilen bir sistem geliştirmek</a:t>
            </a:r>
          </a:p>
          <a:p>
            <a:r>
              <a:rPr lang="tr-TR" sz="2300">
                <a:latin typeface="Arial" panose="020B0604020202020204" pitchFamily="34" charset="0"/>
                <a:cs typeface="Arial" panose="020B0604020202020204" pitchFamily="34" charset="0"/>
              </a:rPr>
              <a:t>Gerçek zamanlı ve mobil uyumlu bir çözüm sunmak</a:t>
            </a:r>
          </a:p>
          <a:p>
            <a:r>
              <a:rPr lang="tr-TR" sz="2300">
                <a:latin typeface="Arial" panose="020B0604020202020204" pitchFamily="34" charset="0"/>
                <a:cs typeface="Arial" panose="020B0604020202020204" pitchFamily="34" charset="0"/>
              </a:rPr>
              <a:t>Yüksek doğruluk ve düşük gecikme süresi elde etmek</a:t>
            </a:r>
          </a:p>
          <a:p>
            <a:pPr marL="0" indent="0">
              <a:buNone/>
            </a:pPr>
            <a:endParaRPr lang="tr-TR" sz="2500"/>
          </a:p>
          <a:p>
            <a:pPr marL="0" indent="0">
              <a:buNone/>
            </a:pPr>
            <a:endParaRPr lang="tr-TR" sz="2500" b="1"/>
          </a:p>
          <a:p>
            <a:pPr marL="0" indent="0">
              <a:buNone/>
            </a:pPr>
            <a:endParaRPr lang="tr-TR" sz="2500" b="1"/>
          </a:p>
        </p:txBody>
      </p:sp>
    </p:spTree>
    <p:extLst>
      <p:ext uri="{BB962C8B-B14F-4D97-AF65-F5344CB8AC3E}">
        <p14:creationId xmlns:p14="http://schemas.microsoft.com/office/powerpoint/2010/main" val="1866758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467B24-D779-7F9B-6F85-B1A98F8AC40D}"/>
              </a:ext>
            </a:extLst>
          </p:cNvPr>
          <p:cNvSpPr>
            <a:spLocks noGrp="1"/>
          </p:cNvSpPr>
          <p:nvPr>
            <p:ph type="title"/>
          </p:nvPr>
        </p:nvSpPr>
        <p:spPr/>
        <p:txBody>
          <a:bodyPr/>
          <a:lstStyle/>
          <a:p>
            <a:pPr algn="ctr"/>
            <a:r>
              <a:rPr lang="tr-TR" b="1">
                <a:latin typeface="Segoe UI" panose="020B0502040204020203" pitchFamily="34" charset="0"/>
                <a:cs typeface="Segoe UI" panose="020B0502040204020203" pitchFamily="34" charset="0"/>
              </a:rPr>
              <a:t>Literatür Özeti</a:t>
            </a:r>
          </a:p>
        </p:txBody>
      </p:sp>
      <p:sp>
        <p:nvSpPr>
          <p:cNvPr id="3" name="İçerik Yer Tutucusu 2">
            <a:extLst>
              <a:ext uri="{FF2B5EF4-FFF2-40B4-BE49-F238E27FC236}">
                <a16:creationId xmlns:a16="http://schemas.microsoft.com/office/drawing/2014/main" id="{C0BA4DAD-52CC-BB19-2045-6ECD6F726505}"/>
              </a:ext>
            </a:extLst>
          </p:cNvPr>
          <p:cNvSpPr>
            <a:spLocks noGrp="1"/>
          </p:cNvSpPr>
          <p:nvPr>
            <p:ph idx="1"/>
          </p:nvPr>
        </p:nvSpPr>
        <p:spPr>
          <a:xfrm>
            <a:off x="838200" y="1825625"/>
            <a:ext cx="10515600" cy="906424"/>
          </a:xfrm>
        </p:spPr>
        <p:txBody>
          <a:bodyPr/>
          <a:lstStyle/>
          <a:p>
            <a:r>
              <a:rPr lang="tr-TR">
                <a:latin typeface="Arial" panose="020B0604020202020204" pitchFamily="34" charset="0"/>
                <a:cs typeface="Arial" panose="020B0604020202020204" pitchFamily="34" charset="0"/>
              </a:rPr>
              <a:t>Atık sınıflandırma alanında yapılan çalışmalarda genellikle CNN tabanlı derin öğrenme modelleri kullanılmaktadır.</a:t>
            </a:r>
          </a:p>
          <a:p>
            <a:endParaRPr lang="tr-TR"/>
          </a:p>
        </p:txBody>
      </p:sp>
      <p:graphicFrame>
        <p:nvGraphicFramePr>
          <p:cNvPr id="4" name="Tablo 3">
            <a:extLst>
              <a:ext uri="{FF2B5EF4-FFF2-40B4-BE49-F238E27FC236}">
                <a16:creationId xmlns:a16="http://schemas.microsoft.com/office/drawing/2014/main" id="{C6D9DE2A-EF4D-BDA5-4425-C6579FF9A6D0}"/>
              </a:ext>
            </a:extLst>
          </p:cNvPr>
          <p:cNvGraphicFramePr>
            <a:graphicFrameLocks noGrp="1"/>
          </p:cNvGraphicFramePr>
          <p:nvPr>
            <p:extLst>
              <p:ext uri="{D42A27DB-BD31-4B8C-83A1-F6EECF244321}">
                <p14:modId xmlns:p14="http://schemas.microsoft.com/office/powerpoint/2010/main" val="453409771"/>
              </p:ext>
            </p:extLst>
          </p:nvPr>
        </p:nvGraphicFramePr>
        <p:xfrm>
          <a:off x="661329" y="3429000"/>
          <a:ext cx="10869342" cy="2711613"/>
        </p:xfrm>
        <a:graphic>
          <a:graphicData uri="http://schemas.openxmlformats.org/drawingml/2006/table">
            <a:tbl>
              <a:tblPr firstRow="1" bandRow="1">
                <a:tableStyleId>{0505E3EF-67EA-436B-97B2-0124C06EBD24}</a:tableStyleId>
              </a:tblPr>
              <a:tblGrid>
                <a:gridCol w="3189248">
                  <a:extLst>
                    <a:ext uri="{9D8B030D-6E8A-4147-A177-3AD203B41FA5}">
                      <a16:colId xmlns:a16="http://schemas.microsoft.com/office/drawing/2014/main" val="3324018203"/>
                    </a:ext>
                  </a:extLst>
                </a:gridCol>
                <a:gridCol w="2245423">
                  <a:extLst>
                    <a:ext uri="{9D8B030D-6E8A-4147-A177-3AD203B41FA5}">
                      <a16:colId xmlns:a16="http://schemas.microsoft.com/office/drawing/2014/main" val="1132217774"/>
                    </a:ext>
                  </a:extLst>
                </a:gridCol>
                <a:gridCol w="3258328">
                  <a:extLst>
                    <a:ext uri="{9D8B030D-6E8A-4147-A177-3AD203B41FA5}">
                      <a16:colId xmlns:a16="http://schemas.microsoft.com/office/drawing/2014/main" val="1407666171"/>
                    </a:ext>
                  </a:extLst>
                </a:gridCol>
                <a:gridCol w="2176343">
                  <a:extLst>
                    <a:ext uri="{9D8B030D-6E8A-4147-A177-3AD203B41FA5}">
                      <a16:colId xmlns:a16="http://schemas.microsoft.com/office/drawing/2014/main" val="1736050076"/>
                    </a:ext>
                  </a:extLst>
                </a:gridCol>
              </a:tblGrid>
              <a:tr h="690511">
                <a:tc>
                  <a:txBody>
                    <a:bodyPr/>
                    <a:lstStyle/>
                    <a:p>
                      <a:pPr algn="ctr"/>
                      <a:r>
                        <a:rPr lang="tr-TR" b="1"/>
                        <a:t>ÇALIŞMA</a:t>
                      </a:r>
                    </a:p>
                  </a:txBody>
                  <a:tcPr anchor="ctr"/>
                </a:tc>
                <a:tc>
                  <a:txBody>
                    <a:bodyPr/>
                    <a:lstStyle/>
                    <a:p>
                      <a:pPr algn="ctr"/>
                      <a:r>
                        <a:rPr lang="tr-TR" b="1"/>
                        <a:t>YÖNTEM</a:t>
                      </a:r>
                    </a:p>
                  </a:txBody>
                  <a:tcPr anchor="ctr"/>
                </a:tc>
                <a:tc>
                  <a:txBody>
                    <a:bodyPr/>
                    <a:lstStyle/>
                    <a:p>
                      <a:pPr algn="ctr"/>
                      <a:r>
                        <a:rPr lang="tr-TR" b="1"/>
                        <a:t>SINIF SAYISI</a:t>
                      </a:r>
                    </a:p>
                  </a:txBody>
                  <a:tcPr anchor="ctr"/>
                </a:tc>
                <a:tc>
                  <a:txBody>
                    <a:bodyPr/>
                    <a:lstStyle/>
                    <a:p>
                      <a:pPr algn="ctr"/>
                      <a:r>
                        <a:rPr lang="tr-TR" b="1"/>
                        <a:t>GERÇEK ZAMAN</a:t>
                      </a:r>
                    </a:p>
                  </a:txBody>
                  <a:tcPr anchor="ctr"/>
                </a:tc>
                <a:extLst>
                  <a:ext uri="{0D108BD9-81ED-4DB2-BD59-A6C34878D82A}">
                    <a16:rowId xmlns:a16="http://schemas.microsoft.com/office/drawing/2014/main" val="4092859002"/>
                  </a:ext>
                </a:extLst>
              </a:tr>
              <a:tr h="4594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err="1"/>
                        <a:t>TrashNet</a:t>
                      </a:r>
                      <a:r>
                        <a:rPr lang="tr-TR" sz="1800" b="0"/>
                        <a:t>: Database </a:t>
                      </a:r>
                      <a:r>
                        <a:rPr lang="tr-TR" sz="1800" b="0" err="1"/>
                        <a:t>and</a:t>
                      </a:r>
                      <a:r>
                        <a:rPr lang="tr-TR" sz="1800" b="0"/>
                        <a:t> CNN-</a:t>
                      </a:r>
                      <a:r>
                        <a:rPr lang="tr-TR" sz="1800" b="0" err="1"/>
                        <a:t>Based</a:t>
                      </a:r>
                      <a:r>
                        <a:rPr lang="tr-TR" sz="1800" b="0"/>
                        <a:t> </a:t>
                      </a:r>
                      <a:r>
                        <a:rPr lang="tr-TR" sz="1800" b="0" err="1"/>
                        <a:t>Garbage</a:t>
                      </a:r>
                      <a:r>
                        <a:rPr lang="tr-TR" sz="1800" b="0"/>
                        <a:t> </a:t>
                      </a:r>
                      <a:r>
                        <a:rPr lang="tr-TR" sz="1800" b="0" err="1"/>
                        <a:t>Classification</a:t>
                      </a:r>
                      <a:endParaRPr lang="tr-TR" sz="1800" b="0"/>
                    </a:p>
                  </a:txBody>
                  <a:tcPr anchor="ctr"/>
                </a:tc>
                <a:tc>
                  <a:txBody>
                    <a:bodyPr/>
                    <a:lstStyle/>
                    <a:p>
                      <a:pPr algn="ctr"/>
                      <a:r>
                        <a:rPr lang="tr-TR" sz="1800" b="0"/>
                        <a:t>CNN</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a:t>6 (cam, kağıt, karton, plastik, metal, çöp)</a:t>
                      </a:r>
                    </a:p>
                  </a:txBody>
                  <a:tcPr anchor="ctr"/>
                </a:tc>
                <a:tc>
                  <a:txBody>
                    <a:bodyPr/>
                    <a:lstStyle/>
                    <a:p>
                      <a:pPr algn="ctr"/>
                      <a:r>
                        <a:rPr lang="tr-TR" sz="1800" b="0"/>
                        <a:t>❌</a:t>
                      </a:r>
                    </a:p>
                  </a:txBody>
                  <a:tcPr anchor="ctr"/>
                </a:tc>
                <a:extLst>
                  <a:ext uri="{0D108BD9-81ED-4DB2-BD59-A6C34878D82A}">
                    <a16:rowId xmlns:a16="http://schemas.microsoft.com/office/drawing/2014/main" val="3260053730"/>
                  </a:ext>
                </a:extLst>
              </a:tr>
              <a:tr h="6905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a:t>Real-Time </a:t>
                      </a:r>
                      <a:r>
                        <a:rPr lang="tr-TR" sz="1800" b="0" err="1"/>
                        <a:t>Garbage</a:t>
                      </a:r>
                      <a:r>
                        <a:rPr lang="tr-TR" sz="1800" b="0"/>
                        <a:t> </a:t>
                      </a:r>
                      <a:r>
                        <a:rPr lang="tr-TR" sz="1800" b="0" err="1"/>
                        <a:t>Detection</a:t>
                      </a:r>
                      <a:r>
                        <a:rPr lang="tr-TR" sz="1800" b="0"/>
                        <a:t> Using YOLOv5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a:t>YOLOv5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a:t>6 (cam, kağıt, karton, plastik, metal, çöp)</a:t>
                      </a:r>
                    </a:p>
                  </a:txBody>
                  <a:tcPr anchor="ctr"/>
                </a:tc>
                <a:tc>
                  <a:txBody>
                    <a:bodyPr/>
                    <a:lstStyle/>
                    <a:p>
                      <a:pPr algn="ctr"/>
                      <a:r>
                        <a:rPr lang="tr-TR" sz="1800" b="0"/>
                        <a:t>✅</a:t>
                      </a:r>
                    </a:p>
                  </a:txBody>
                  <a:tcPr anchor="ctr"/>
                </a:tc>
                <a:extLst>
                  <a:ext uri="{0D108BD9-81ED-4DB2-BD59-A6C34878D82A}">
                    <a16:rowId xmlns:a16="http://schemas.microsoft.com/office/drawing/2014/main" val="720111504"/>
                  </a:ext>
                </a:extLst>
              </a:tr>
              <a:tr h="690511">
                <a:tc>
                  <a:txBody>
                    <a:bodyPr/>
                    <a:lstStyle/>
                    <a:p>
                      <a:pPr algn="ctr"/>
                      <a:r>
                        <a:rPr lang="tr-TR" sz="1800" b="0" err="1"/>
                        <a:t>RecyclEye</a:t>
                      </a:r>
                      <a:endParaRPr lang="tr-TR" sz="1800" b="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a:t>YOLOv8 + ONNX</a:t>
                      </a:r>
                    </a:p>
                    <a:p>
                      <a:pPr algn="ctr"/>
                      <a:endParaRPr lang="tr-TR" sz="1800" b="0"/>
                    </a:p>
                  </a:txBody>
                  <a:tcPr anchor="ctr"/>
                </a:tc>
                <a:tc>
                  <a:txBody>
                    <a:bodyPr/>
                    <a:lstStyle/>
                    <a:p>
                      <a:pPr algn="ctr"/>
                      <a:r>
                        <a:rPr lang="tr-TR" sz="1800" b="0" dirty="0"/>
                        <a:t>5 (plastik, kağıt, ekmek, organik, yemek)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tr-TR" sz="1800" b="0" dirty="0"/>
                        <a:t>✅</a:t>
                      </a:r>
                    </a:p>
                  </a:txBody>
                  <a:tcPr anchor="ctr"/>
                </a:tc>
                <a:extLst>
                  <a:ext uri="{0D108BD9-81ED-4DB2-BD59-A6C34878D82A}">
                    <a16:rowId xmlns:a16="http://schemas.microsoft.com/office/drawing/2014/main" val="511404863"/>
                  </a:ext>
                </a:extLst>
              </a:tr>
            </a:tbl>
          </a:graphicData>
        </a:graphic>
      </p:graphicFrame>
    </p:spTree>
    <p:extLst>
      <p:ext uri="{BB962C8B-B14F-4D97-AF65-F5344CB8AC3E}">
        <p14:creationId xmlns:p14="http://schemas.microsoft.com/office/powerpoint/2010/main" val="73198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F43A06-7E14-2115-B03C-F46164DFBA11}"/>
              </a:ext>
            </a:extLst>
          </p:cNvPr>
          <p:cNvSpPr>
            <a:spLocks noGrp="1"/>
          </p:cNvSpPr>
          <p:nvPr>
            <p:ph type="title"/>
          </p:nvPr>
        </p:nvSpPr>
        <p:spPr/>
        <p:txBody>
          <a:bodyPr/>
          <a:lstStyle/>
          <a:p>
            <a:pPr algn="ctr"/>
            <a:r>
              <a:rPr lang="tr-TR" b="1">
                <a:latin typeface="Segoe UI" panose="020B0502040204020203" pitchFamily="34" charset="0"/>
                <a:cs typeface="Segoe UI" panose="020B0502040204020203" pitchFamily="34" charset="0"/>
              </a:rPr>
              <a:t>Kullanılan Yöntemler</a:t>
            </a:r>
            <a:endParaRPr lang="tr-TR">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02F2EAF7-6784-907D-9C6F-0F3BF27D9604}"/>
              </a:ext>
            </a:extLst>
          </p:cNvPr>
          <p:cNvSpPr>
            <a:spLocks noGrp="1"/>
          </p:cNvSpPr>
          <p:nvPr>
            <p:ph idx="1"/>
          </p:nvPr>
        </p:nvSpPr>
        <p:spPr>
          <a:xfrm>
            <a:off x="249313" y="2174642"/>
            <a:ext cx="4415748" cy="3888655"/>
          </a:xfrm>
        </p:spPr>
        <p:txBody>
          <a:bodyPr>
            <a:normAutofit fontScale="70000" lnSpcReduction="20000"/>
          </a:bodyPr>
          <a:lstStyle/>
          <a:p>
            <a:pPr marL="0" indent="0">
              <a:buNone/>
            </a:pPr>
            <a:r>
              <a:rPr lang="tr-TR" b="1" dirty="0">
                <a:latin typeface="Segoe UI" panose="020B0502040204020203" pitchFamily="34" charset="0"/>
                <a:cs typeface="Segoe UI" panose="020B0502040204020203" pitchFamily="34" charset="0"/>
              </a:rPr>
              <a:t>Algoritmalar ve Teknolojiler</a:t>
            </a:r>
            <a:endParaRPr lang="tr-TR" dirty="0">
              <a:latin typeface="Segoe UI" panose="020B0502040204020203" pitchFamily="34" charset="0"/>
              <a:cs typeface="Segoe UI" panose="020B0502040204020203" pitchFamily="34" charset="0"/>
            </a:endParaRPr>
          </a:p>
          <a:p>
            <a:r>
              <a:rPr lang="tr-TR" dirty="0">
                <a:latin typeface="Arial" panose="020B0604020202020204" pitchFamily="34" charset="0"/>
                <a:cs typeface="Arial" panose="020B0604020202020204" pitchFamily="34" charset="0"/>
              </a:rPr>
              <a:t>YOLOv8 (Nesne Tespiti) (</a:t>
            </a:r>
            <a:r>
              <a:rPr lang="tr-TR" dirty="0" err="1">
                <a:latin typeface="Arial" panose="020B0604020202020204" pitchFamily="34" charset="0"/>
                <a:cs typeface="Arial" panose="020B0604020202020204" pitchFamily="34" charset="0"/>
              </a:rPr>
              <a:t>Colab</a:t>
            </a:r>
            <a:r>
              <a:rPr lang="tr-TR" dirty="0">
                <a:latin typeface="Arial" panose="020B0604020202020204" pitchFamily="34" charset="0"/>
                <a:cs typeface="Arial" panose="020B0604020202020204" pitchFamily="34" charset="0"/>
              </a:rPr>
              <a:t> üzerinden 100 </a:t>
            </a:r>
            <a:r>
              <a:rPr lang="tr-TR" dirty="0" err="1">
                <a:latin typeface="Arial" panose="020B0604020202020204" pitchFamily="34" charset="0"/>
                <a:cs typeface="Arial" panose="020B0604020202020204" pitchFamily="34" charset="0"/>
              </a:rPr>
              <a:t>Epoch</a:t>
            </a:r>
            <a:r>
              <a:rPr lang="tr-TR" dirty="0">
                <a:latin typeface="Arial" panose="020B0604020202020204" pitchFamily="34" charset="0"/>
                <a:cs typeface="Arial" panose="020B0604020202020204" pitchFamily="34" charset="0"/>
              </a:rPr>
              <a:t>, </a:t>
            </a:r>
            <a:r>
              <a:rPr lang="tr-TR" dirty="0" err="1">
                <a:latin typeface="Arial" panose="020B0604020202020204" pitchFamily="34" charset="0"/>
                <a:cs typeface="Arial" panose="020B0604020202020204" pitchFamily="34" charset="0"/>
              </a:rPr>
              <a:t>Epoch</a:t>
            </a:r>
            <a:r>
              <a:rPr lang="tr-TR" dirty="0">
                <a:latin typeface="Arial" panose="020B0604020202020204" pitchFamily="34" charset="0"/>
                <a:cs typeface="Arial" panose="020B0604020202020204" pitchFamily="34" charset="0"/>
              </a:rPr>
              <a:t> 85 </a:t>
            </a:r>
            <a:r>
              <a:rPr lang="tr-TR" dirty="0" err="1">
                <a:latin typeface="Arial" panose="020B0604020202020204" pitchFamily="34" charset="0"/>
                <a:cs typeface="Arial" panose="020B0604020202020204" pitchFamily="34" charset="0"/>
              </a:rPr>
              <a:t>Early</a:t>
            </a:r>
            <a:r>
              <a:rPr lang="tr-TR" dirty="0">
                <a:latin typeface="Arial" panose="020B0604020202020204" pitchFamily="34" charset="0"/>
                <a:cs typeface="Arial" panose="020B0604020202020204" pitchFamily="34" charset="0"/>
              </a:rPr>
              <a:t> Stop, </a:t>
            </a:r>
            <a:r>
              <a:rPr lang="tr-TR" dirty="0" err="1">
                <a:latin typeface="Arial" panose="020B0604020202020204" pitchFamily="34" charset="0"/>
                <a:cs typeface="Arial" panose="020B0604020202020204" pitchFamily="34" charset="0"/>
              </a:rPr>
              <a:t>Epoch</a:t>
            </a:r>
            <a:r>
              <a:rPr lang="tr-TR" dirty="0">
                <a:latin typeface="Arial" panose="020B0604020202020204" pitchFamily="34" charset="0"/>
                <a:cs typeface="Arial" panose="020B0604020202020204" pitchFamily="34" charset="0"/>
              </a:rPr>
              <a:t> 65 en iyisi) </a:t>
            </a:r>
          </a:p>
          <a:p>
            <a:r>
              <a:rPr lang="tr-TR" dirty="0">
                <a:latin typeface="Arial" panose="020B0604020202020204" pitchFamily="34" charset="0"/>
                <a:cs typeface="Arial" panose="020B0604020202020204" pitchFamily="34" charset="0"/>
              </a:rPr>
              <a:t>CNN tabanlı derin öğrenme mimarisi</a:t>
            </a:r>
          </a:p>
          <a:p>
            <a:r>
              <a:rPr lang="tr-TR" dirty="0" err="1">
                <a:latin typeface="Arial" panose="020B0604020202020204" pitchFamily="34" charset="0"/>
                <a:cs typeface="Arial" panose="020B0604020202020204" pitchFamily="34" charset="0"/>
              </a:rPr>
              <a:t>FastAPI</a:t>
            </a:r>
            <a:r>
              <a:rPr lang="tr-TR" dirty="0">
                <a:latin typeface="Arial" panose="020B0604020202020204" pitchFamily="34" charset="0"/>
                <a:cs typeface="Arial" panose="020B0604020202020204" pitchFamily="34" charset="0"/>
              </a:rPr>
              <a:t> (</a:t>
            </a:r>
            <a:r>
              <a:rPr lang="tr-TR" dirty="0" err="1">
                <a:latin typeface="Arial" panose="020B0604020202020204" pitchFamily="34" charset="0"/>
                <a:cs typeface="Arial" panose="020B0604020202020204" pitchFamily="34" charset="0"/>
              </a:rPr>
              <a:t>Backend</a:t>
            </a:r>
            <a:r>
              <a:rPr lang="tr-TR" dirty="0">
                <a:latin typeface="Arial" panose="020B0604020202020204" pitchFamily="34" charset="0"/>
                <a:cs typeface="Arial" panose="020B0604020202020204" pitchFamily="34" charset="0"/>
              </a:rPr>
              <a:t>)</a:t>
            </a:r>
          </a:p>
          <a:p>
            <a:r>
              <a:rPr lang="tr-TR" dirty="0" err="1">
                <a:latin typeface="Arial" panose="020B0604020202020204" pitchFamily="34" charset="0"/>
                <a:cs typeface="Arial" panose="020B0604020202020204" pitchFamily="34" charset="0"/>
              </a:rPr>
              <a:t>React</a:t>
            </a:r>
            <a:r>
              <a:rPr lang="tr-TR" dirty="0">
                <a:latin typeface="Arial" panose="020B0604020202020204" pitchFamily="34" charset="0"/>
                <a:cs typeface="Arial" panose="020B0604020202020204" pitchFamily="34" charset="0"/>
              </a:rPr>
              <a:t> </a:t>
            </a:r>
            <a:r>
              <a:rPr lang="tr-TR" dirty="0" err="1">
                <a:latin typeface="Arial" panose="020B0604020202020204" pitchFamily="34" charset="0"/>
                <a:cs typeface="Arial" panose="020B0604020202020204" pitchFamily="34" charset="0"/>
              </a:rPr>
              <a:t>Native</a:t>
            </a:r>
            <a:r>
              <a:rPr lang="tr-TR" dirty="0">
                <a:latin typeface="Arial" panose="020B0604020202020204" pitchFamily="34" charset="0"/>
                <a:cs typeface="Arial" panose="020B0604020202020204" pitchFamily="34" charset="0"/>
              </a:rPr>
              <a:t> + Expo (Mobil)</a:t>
            </a:r>
            <a:br>
              <a:rPr lang="tr-TR" dirty="0">
                <a:latin typeface="Arial" panose="020B0604020202020204" pitchFamily="34" charset="0"/>
                <a:cs typeface="Arial" panose="020B0604020202020204" pitchFamily="34" charset="0"/>
              </a:rPr>
            </a:br>
            <a:endParaRPr lang="tr-TR" dirty="0">
              <a:latin typeface="Arial" panose="020B0604020202020204" pitchFamily="34" charset="0"/>
              <a:cs typeface="Arial" panose="020B0604020202020204" pitchFamily="34" charset="0"/>
            </a:endParaRPr>
          </a:p>
          <a:p>
            <a:pPr marL="0" indent="0">
              <a:buNone/>
            </a:pPr>
            <a:r>
              <a:rPr lang="tr-TR" b="1" dirty="0">
                <a:latin typeface="Segoe UI" panose="020B0502040204020203" pitchFamily="34" charset="0"/>
                <a:cs typeface="Segoe UI" panose="020B0502040204020203" pitchFamily="34" charset="0"/>
              </a:rPr>
              <a:t>Genel Sistem Mimarisi</a:t>
            </a:r>
            <a:endParaRPr lang="tr-TR" dirty="0">
              <a:latin typeface="Segoe UI" panose="020B0502040204020203" pitchFamily="34" charset="0"/>
              <a:cs typeface="Segoe UI" panose="020B0502040204020203" pitchFamily="34" charset="0"/>
            </a:endParaRPr>
          </a:p>
          <a:p>
            <a:r>
              <a:rPr lang="tr-TR" dirty="0">
                <a:latin typeface="Arial" panose="020B0604020202020204" pitchFamily="34" charset="0"/>
                <a:cs typeface="Arial" panose="020B0604020202020204" pitchFamily="34" charset="0"/>
              </a:rPr>
              <a:t>Kamera → Görüntü Ön İşleme → YOLOv8 Modeli → ONNX Runtime → Sonuç Görselleştirme</a:t>
            </a:r>
            <a:br>
              <a:rPr lang="tr-TR" dirty="0"/>
            </a:br>
            <a:endParaRPr lang="tr-TR" dirty="0"/>
          </a:p>
          <a:p>
            <a:endParaRPr lang="tr-TR" dirty="0"/>
          </a:p>
        </p:txBody>
      </p:sp>
      <p:pic>
        <p:nvPicPr>
          <p:cNvPr id="5" name="Resim 4" descr="ekran görüntüsü, yazılım, metin, multimedya yazılımı içeren bir resim&#10;&#10;Yapay zeka tarafından oluşturulmuş içerik yanlış olabilir.">
            <a:extLst>
              <a:ext uri="{FF2B5EF4-FFF2-40B4-BE49-F238E27FC236}">
                <a16:creationId xmlns:a16="http://schemas.microsoft.com/office/drawing/2014/main" id="{8DEB41BE-A96B-ADFB-D222-9499F9E4419E}"/>
              </a:ext>
            </a:extLst>
          </p:cNvPr>
          <p:cNvPicPr>
            <a:picLocks noChangeAspect="1"/>
          </p:cNvPicPr>
          <p:nvPr/>
        </p:nvPicPr>
        <p:blipFill>
          <a:blip r:embed="rId3"/>
          <a:stretch>
            <a:fillRect/>
          </a:stretch>
        </p:blipFill>
        <p:spPr>
          <a:xfrm>
            <a:off x="4665060" y="1690688"/>
            <a:ext cx="7526939" cy="4856565"/>
          </a:xfrm>
          <a:prstGeom prst="rect">
            <a:avLst/>
          </a:prstGeom>
        </p:spPr>
      </p:pic>
    </p:spTree>
    <p:extLst>
      <p:ext uri="{BB962C8B-B14F-4D97-AF65-F5344CB8AC3E}">
        <p14:creationId xmlns:p14="http://schemas.microsoft.com/office/powerpoint/2010/main" val="3793328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913CBD-1712-6C31-92FC-B3BF7BF4E8AB}"/>
              </a:ext>
            </a:extLst>
          </p:cNvPr>
          <p:cNvSpPr>
            <a:spLocks noGrp="1"/>
          </p:cNvSpPr>
          <p:nvPr>
            <p:ph type="title"/>
          </p:nvPr>
        </p:nvSpPr>
        <p:spPr/>
        <p:txBody>
          <a:bodyPr/>
          <a:lstStyle/>
          <a:p>
            <a:pPr algn="ctr"/>
            <a:r>
              <a:rPr lang="tr-TR" b="1">
                <a:latin typeface="Segoe UI" panose="020B0502040204020203" pitchFamily="34" charset="0"/>
                <a:cs typeface="Segoe UI" panose="020B0502040204020203" pitchFamily="34" charset="0"/>
              </a:rPr>
              <a:t>Kullanılan Yöntemler</a:t>
            </a:r>
            <a:endParaRPr lang="tr-TR">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102B39CB-7CC7-FEC8-A259-4B288A228D44}"/>
              </a:ext>
            </a:extLst>
          </p:cNvPr>
          <p:cNvSpPr>
            <a:spLocks noGrp="1"/>
          </p:cNvSpPr>
          <p:nvPr>
            <p:ph idx="1"/>
          </p:nvPr>
        </p:nvSpPr>
        <p:spPr>
          <a:xfrm>
            <a:off x="338503" y="2213802"/>
            <a:ext cx="3712991" cy="3755957"/>
          </a:xfrm>
        </p:spPr>
        <p:txBody>
          <a:bodyPr>
            <a:normAutofit lnSpcReduction="10000"/>
          </a:bodyPr>
          <a:lstStyle/>
          <a:p>
            <a:pPr marL="0" indent="0">
              <a:buNone/>
            </a:pPr>
            <a:r>
              <a:rPr lang="tr-TR" sz="2200" b="1">
                <a:latin typeface="Segoe UI" panose="020B0502040204020203" pitchFamily="34" charset="0"/>
                <a:cs typeface="Segoe UI" panose="020B0502040204020203" pitchFamily="34" charset="0"/>
              </a:rPr>
              <a:t>Veri Seti ve Ön İşleme</a:t>
            </a:r>
            <a:endParaRPr lang="tr-TR" sz="2200">
              <a:latin typeface="Segoe UI" panose="020B0502040204020203" pitchFamily="34" charset="0"/>
              <a:cs typeface="Segoe UI" panose="020B0502040204020203" pitchFamily="34" charset="0"/>
            </a:endParaRPr>
          </a:p>
          <a:p>
            <a:r>
              <a:rPr lang="tr-TR" sz="2200">
                <a:latin typeface="Arial" panose="020B0604020202020204" pitchFamily="34" charset="0"/>
                <a:cs typeface="Arial" panose="020B0604020202020204" pitchFamily="34" charset="0"/>
              </a:rPr>
              <a:t>Ekip </a:t>
            </a:r>
            <a:r>
              <a:rPr lang="tr-TR" sz="2200" err="1">
                <a:latin typeface="Arial" panose="020B0604020202020204" pitchFamily="34" charset="0"/>
                <a:cs typeface="Arial" panose="020B0604020202020204" pitchFamily="34" charset="0"/>
              </a:rPr>
              <a:t>arkadaşlarımızle</a:t>
            </a:r>
            <a:r>
              <a:rPr lang="tr-TR" sz="2200">
                <a:latin typeface="Arial" panose="020B0604020202020204" pitchFamily="34" charset="0"/>
                <a:cs typeface="Arial" panose="020B0604020202020204" pitchFamily="34" charset="0"/>
              </a:rPr>
              <a:t> çektiğimiz toplam 1500 görseli </a:t>
            </a:r>
            <a:r>
              <a:rPr lang="tr-TR" sz="2200" err="1">
                <a:latin typeface="Arial" panose="020B0604020202020204" pitchFamily="34" charset="0"/>
                <a:cs typeface="Arial" panose="020B0604020202020204" pitchFamily="34" charset="0"/>
              </a:rPr>
              <a:t>Roboflow</a:t>
            </a:r>
            <a:r>
              <a:rPr lang="tr-TR" sz="2200">
                <a:latin typeface="Arial" panose="020B0604020202020204" pitchFamily="34" charset="0"/>
                <a:cs typeface="Arial" panose="020B0604020202020204" pitchFamily="34" charset="0"/>
              </a:rPr>
              <a:t> üzerinden etiketleyerek veri setimizi oluşturduk. </a:t>
            </a:r>
          </a:p>
          <a:p>
            <a:r>
              <a:rPr lang="tr-TR" sz="2200">
                <a:latin typeface="Arial" panose="020B0604020202020204" pitchFamily="34" charset="0"/>
                <a:cs typeface="Arial" panose="020B0604020202020204" pitchFamily="34" charset="0"/>
              </a:rPr>
              <a:t>Görseller 640x640 boyutuna ölçeklendirildi.</a:t>
            </a:r>
          </a:p>
          <a:p>
            <a:r>
              <a:rPr lang="tr-TR" sz="2200">
                <a:latin typeface="Arial" panose="020B0604020202020204" pitchFamily="34" charset="0"/>
                <a:cs typeface="Arial" panose="020B0604020202020204" pitchFamily="34" charset="0"/>
              </a:rPr>
              <a:t>Veri artırma (</a:t>
            </a:r>
            <a:r>
              <a:rPr lang="tr-TR" sz="2200" err="1">
                <a:latin typeface="Arial" panose="020B0604020202020204" pitchFamily="34" charset="0"/>
                <a:cs typeface="Arial" panose="020B0604020202020204" pitchFamily="34" charset="0"/>
              </a:rPr>
              <a:t>augmentation</a:t>
            </a:r>
            <a:r>
              <a:rPr lang="tr-TR" sz="2200">
                <a:latin typeface="Arial" panose="020B0604020202020204" pitchFamily="34" charset="0"/>
                <a:cs typeface="Arial" panose="020B0604020202020204" pitchFamily="34" charset="0"/>
              </a:rPr>
              <a:t>) teknikleri uygulandı.</a:t>
            </a:r>
          </a:p>
          <a:p>
            <a:pPr marL="0" indent="0">
              <a:buNone/>
            </a:pPr>
            <a:endParaRPr lang="tr-TR"/>
          </a:p>
        </p:txBody>
      </p:sp>
      <p:pic>
        <p:nvPicPr>
          <p:cNvPr id="8" name="Resim 7" descr="ekran görüntüsü, metin, yazılım, web sitesi içeren bir resim&#10;&#10;Yapay zeka tarafından oluşturulmuş içerik yanlış olabilir.">
            <a:extLst>
              <a:ext uri="{FF2B5EF4-FFF2-40B4-BE49-F238E27FC236}">
                <a16:creationId xmlns:a16="http://schemas.microsoft.com/office/drawing/2014/main" id="{EE6CFBBD-23EE-33AB-0891-F6102C56D985}"/>
              </a:ext>
            </a:extLst>
          </p:cNvPr>
          <p:cNvPicPr>
            <a:picLocks noChangeAspect="1"/>
          </p:cNvPicPr>
          <p:nvPr/>
        </p:nvPicPr>
        <p:blipFill>
          <a:blip r:embed="rId2"/>
          <a:stretch>
            <a:fillRect/>
          </a:stretch>
        </p:blipFill>
        <p:spPr>
          <a:xfrm>
            <a:off x="4240240" y="1690687"/>
            <a:ext cx="7772399" cy="4802187"/>
          </a:xfrm>
          <a:prstGeom prst="rect">
            <a:avLst/>
          </a:prstGeom>
        </p:spPr>
      </p:pic>
    </p:spTree>
    <p:extLst>
      <p:ext uri="{BB962C8B-B14F-4D97-AF65-F5344CB8AC3E}">
        <p14:creationId xmlns:p14="http://schemas.microsoft.com/office/powerpoint/2010/main" val="4235671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E3F267-C7BC-C5FA-FF16-9BFE0B984A40}"/>
              </a:ext>
            </a:extLst>
          </p:cNvPr>
          <p:cNvSpPr>
            <a:spLocks noGrp="1"/>
          </p:cNvSpPr>
          <p:nvPr>
            <p:ph type="title"/>
          </p:nvPr>
        </p:nvSpPr>
        <p:spPr>
          <a:xfrm>
            <a:off x="838200" y="365126"/>
            <a:ext cx="10515600" cy="1198954"/>
          </a:xfrm>
        </p:spPr>
        <p:txBody>
          <a:bodyPr/>
          <a:lstStyle/>
          <a:p>
            <a:pPr algn="ctr"/>
            <a:r>
              <a:rPr lang="tr-TR" b="1">
                <a:latin typeface="Segoe UI" panose="020B0502040204020203" pitchFamily="34" charset="0"/>
                <a:cs typeface="Segoe UI" panose="020B0502040204020203" pitchFamily="34" charset="0"/>
              </a:rPr>
              <a:t>Deneysel Sonuçlar</a:t>
            </a:r>
            <a:endParaRPr lang="tr-TR">
              <a:latin typeface="Segoe UI" panose="020B0502040204020203" pitchFamily="34" charset="0"/>
              <a:cs typeface="Segoe UI" panose="020B0502040204020203" pitchFamily="34" charset="0"/>
            </a:endParaRPr>
          </a:p>
        </p:txBody>
      </p:sp>
      <p:sp>
        <p:nvSpPr>
          <p:cNvPr id="3" name="İçerik Yer Tutucusu 2">
            <a:extLst>
              <a:ext uri="{FF2B5EF4-FFF2-40B4-BE49-F238E27FC236}">
                <a16:creationId xmlns:a16="http://schemas.microsoft.com/office/drawing/2014/main" id="{B97ADA7C-8FE4-36B8-E068-0FFE1BCA2963}"/>
              </a:ext>
            </a:extLst>
          </p:cNvPr>
          <p:cNvSpPr>
            <a:spLocks noGrp="1"/>
          </p:cNvSpPr>
          <p:nvPr>
            <p:ph idx="1"/>
          </p:nvPr>
        </p:nvSpPr>
        <p:spPr>
          <a:xfrm>
            <a:off x="197070" y="1406770"/>
            <a:ext cx="11994930" cy="464234"/>
          </a:xfrm>
        </p:spPr>
        <p:txBody>
          <a:bodyPr>
            <a:normAutofit lnSpcReduction="10000"/>
          </a:bodyPr>
          <a:lstStyle/>
          <a:p>
            <a:pPr marL="0" indent="0">
              <a:buNone/>
            </a:pPr>
            <a:r>
              <a:rPr lang="tr-TR" b="1">
                <a:latin typeface="Segoe UI" panose="020B0502040204020203" pitchFamily="34" charset="0"/>
                <a:cs typeface="Segoe UI" panose="020B0502040204020203" pitchFamily="34" charset="0"/>
              </a:rPr>
              <a:t>Model Performansı</a:t>
            </a:r>
            <a:endParaRPr lang="tr-TR">
              <a:latin typeface="Segoe UI" panose="020B0502040204020203" pitchFamily="34" charset="0"/>
              <a:cs typeface="Segoe UI" panose="020B0502040204020203" pitchFamily="34" charset="0"/>
            </a:endParaRPr>
          </a:p>
          <a:p>
            <a:pPr algn="ctr"/>
            <a:endParaRPr lang="tr-TR"/>
          </a:p>
        </p:txBody>
      </p:sp>
      <p:graphicFrame>
        <p:nvGraphicFramePr>
          <p:cNvPr id="13" name="Tablo 12">
            <a:extLst>
              <a:ext uri="{FF2B5EF4-FFF2-40B4-BE49-F238E27FC236}">
                <a16:creationId xmlns:a16="http://schemas.microsoft.com/office/drawing/2014/main" id="{267F6843-C397-2F5C-8CDE-CA931DB22425}"/>
              </a:ext>
            </a:extLst>
          </p:cNvPr>
          <p:cNvGraphicFramePr>
            <a:graphicFrameLocks noGrp="1"/>
          </p:cNvGraphicFramePr>
          <p:nvPr>
            <p:extLst>
              <p:ext uri="{D42A27DB-BD31-4B8C-83A1-F6EECF244321}">
                <p14:modId xmlns:p14="http://schemas.microsoft.com/office/powerpoint/2010/main" val="2695420938"/>
              </p:ext>
            </p:extLst>
          </p:nvPr>
        </p:nvGraphicFramePr>
        <p:xfrm>
          <a:off x="197070" y="2036986"/>
          <a:ext cx="3805088" cy="4455888"/>
        </p:xfrm>
        <a:graphic>
          <a:graphicData uri="http://schemas.openxmlformats.org/drawingml/2006/table">
            <a:tbl>
              <a:tblPr firstRow="1" bandRow="1">
                <a:tableStyleId>{0505E3EF-67EA-436B-97B2-0124C06EBD24}</a:tableStyleId>
              </a:tblPr>
              <a:tblGrid>
                <a:gridCol w="1902544">
                  <a:extLst>
                    <a:ext uri="{9D8B030D-6E8A-4147-A177-3AD203B41FA5}">
                      <a16:colId xmlns:a16="http://schemas.microsoft.com/office/drawing/2014/main" val="3204280347"/>
                    </a:ext>
                  </a:extLst>
                </a:gridCol>
                <a:gridCol w="1902544">
                  <a:extLst>
                    <a:ext uri="{9D8B030D-6E8A-4147-A177-3AD203B41FA5}">
                      <a16:colId xmlns:a16="http://schemas.microsoft.com/office/drawing/2014/main" val="3879603643"/>
                    </a:ext>
                  </a:extLst>
                </a:gridCol>
              </a:tblGrid>
              <a:tr h="371324">
                <a:tc>
                  <a:txBody>
                    <a:bodyPr/>
                    <a:lstStyle/>
                    <a:p>
                      <a:r>
                        <a:rPr lang="tr-TR"/>
                        <a:t>METRİK</a:t>
                      </a:r>
                    </a:p>
                  </a:txBody>
                  <a:tcPr/>
                </a:tc>
                <a:tc>
                  <a:txBody>
                    <a:bodyPr/>
                    <a:lstStyle/>
                    <a:p>
                      <a:r>
                        <a:rPr lang="tr-TR"/>
                        <a:t>DEĞER</a:t>
                      </a:r>
                    </a:p>
                  </a:txBody>
                  <a:tcPr/>
                </a:tc>
                <a:extLst>
                  <a:ext uri="{0D108BD9-81ED-4DB2-BD59-A6C34878D82A}">
                    <a16:rowId xmlns:a16="http://schemas.microsoft.com/office/drawing/2014/main" val="1667842912"/>
                  </a:ext>
                </a:extLst>
              </a:tr>
              <a:tr h="371324">
                <a:tc>
                  <a:txBody>
                    <a:bodyPr/>
                    <a:lstStyle/>
                    <a:p>
                      <a:r>
                        <a:rPr lang="tr-TR"/>
                        <a:t>Toplam </a:t>
                      </a:r>
                      <a:r>
                        <a:rPr lang="tr-TR" err="1"/>
                        <a:t>Epoch</a:t>
                      </a:r>
                      <a:endParaRPr lang="tr-TR"/>
                    </a:p>
                  </a:txBody>
                  <a:tcPr/>
                </a:tc>
                <a:tc>
                  <a:txBody>
                    <a:bodyPr/>
                    <a:lstStyle/>
                    <a:p>
                      <a:r>
                        <a:rPr lang="tr-TR"/>
                        <a:t>85</a:t>
                      </a:r>
                    </a:p>
                  </a:txBody>
                  <a:tcPr/>
                </a:tc>
                <a:extLst>
                  <a:ext uri="{0D108BD9-81ED-4DB2-BD59-A6C34878D82A}">
                    <a16:rowId xmlns:a16="http://schemas.microsoft.com/office/drawing/2014/main" val="1697226433"/>
                  </a:ext>
                </a:extLst>
              </a:tr>
              <a:tr h="371324">
                <a:tc>
                  <a:txBody>
                    <a:bodyPr/>
                    <a:lstStyle/>
                    <a:p>
                      <a:r>
                        <a:rPr lang="tr-TR"/>
                        <a:t>En İyi </a:t>
                      </a:r>
                      <a:r>
                        <a:rPr lang="tr-TR" err="1"/>
                        <a:t>Epoch</a:t>
                      </a:r>
                      <a:endParaRPr lang="tr-TR"/>
                    </a:p>
                  </a:txBody>
                  <a:tcPr/>
                </a:tc>
                <a:tc>
                  <a:txBody>
                    <a:bodyPr/>
                    <a:lstStyle/>
                    <a:p>
                      <a:r>
                        <a:rPr lang="tr-TR"/>
                        <a:t>65</a:t>
                      </a:r>
                    </a:p>
                  </a:txBody>
                  <a:tcPr/>
                </a:tc>
                <a:extLst>
                  <a:ext uri="{0D108BD9-81ED-4DB2-BD59-A6C34878D82A}">
                    <a16:rowId xmlns:a16="http://schemas.microsoft.com/office/drawing/2014/main" val="301800251"/>
                  </a:ext>
                </a:extLst>
              </a:tr>
              <a:tr h="371324">
                <a:tc>
                  <a:txBody>
                    <a:bodyPr/>
                    <a:lstStyle/>
                    <a:p>
                      <a:r>
                        <a:rPr lang="tr-TR"/>
                        <a:t>Precision</a:t>
                      </a:r>
                    </a:p>
                  </a:txBody>
                  <a:tcPr/>
                </a:tc>
                <a:tc>
                  <a:txBody>
                    <a:bodyPr/>
                    <a:lstStyle/>
                    <a:p>
                      <a:r>
                        <a:rPr lang="tr-TR"/>
                        <a:t>0.9321</a:t>
                      </a:r>
                    </a:p>
                  </a:txBody>
                  <a:tcPr/>
                </a:tc>
                <a:extLst>
                  <a:ext uri="{0D108BD9-81ED-4DB2-BD59-A6C34878D82A}">
                    <a16:rowId xmlns:a16="http://schemas.microsoft.com/office/drawing/2014/main" val="2869654204"/>
                  </a:ext>
                </a:extLst>
              </a:tr>
              <a:tr h="371324">
                <a:tc>
                  <a:txBody>
                    <a:bodyPr/>
                    <a:lstStyle/>
                    <a:p>
                      <a:r>
                        <a:rPr lang="tr-TR" err="1"/>
                        <a:t>Recall</a:t>
                      </a:r>
                      <a:endParaRPr lang="tr-TR"/>
                    </a:p>
                  </a:txBody>
                  <a:tcPr/>
                </a:tc>
                <a:tc>
                  <a:txBody>
                    <a:bodyPr/>
                    <a:lstStyle/>
                    <a:p>
                      <a:r>
                        <a:rPr lang="tr-TR"/>
                        <a:t>0.8386</a:t>
                      </a:r>
                    </a:p>
                  </a:txBody>
                  <a:tcPr/>
                </a:tc>
                <a:extLst>
                  <a:ext uri="{0D108BD9-81ED-4DB2-BD59-A6C34878D82A}">
                    <a16:rowId xmlns:a16="http://schemas.microsoft.com/office/drawing/2014/main" val="2985537907"/>
                  </a:ext>
                </a:extLst>
              </a:tr>
              <a:tr h="371324">
                <a:tc>
                  <a:txBody>
                    <a:bodyPr/>
                    <a:lstStyle/>
                    <a:p>
                      <a:r>
                        <a:rPr lang="tr-TR"/>
                        <a:t>mAP@0.5</a:t>
                      </a:r>
                    </a:p>
                  </a:txBody>
                  <a:tcPr/>
                </a:tc>
                <a:tc>
                  <a:txBody>
                    <a:bodyPr/>
                    <a:lstStyle/>
                    <a:p>
                      <a:r>
                        <a:rPr lang="tr-TR"/>
                        <a:t>0.9064</a:t>
                      </a:r>
                    </a:p>
                  </a:txBody>
                  <a:tcPr/>
                </a:tc>
                <a:extLst>
                  <a:ext uri="{0D108BD9-81ED-4DB2-BD59-A6C34878D82A}">
                    <a16:rowId xmlns:a16="http://schemas.microsoft.com/office/drawing/2014/main" val="1301249504"/>
                  </a:ext>
                </a:extLst>
              </a:tr>
              <a:tr h="371324">
                <a:tc>
                  <a:txBody>
                    <a:bodyPr/>
                    <a:lstStyle/>
                    <a:p>
                      <a:r>
                        <a:rPr lang="tr-TR"/>
                        <a:t>mAP@0.5:0.95</a:t>
                      </a:r>
                    </a:p>
                  </a:txBody>
                  <a:tcPr/>
                </a:tc>
                <a:tc>
                  <a:txBody>
                    <a:bodyPr/>
                    <a:lstStyle/>
                    <a:p>
                      <a:r>
                        <a:rPr lang="tr-TR"/>
                        <a:t>0.7370</a:t>
                      </a:r>
                    </a:p>
                  </a:txBody>
                  <a:tcPr/>
                </a:tc>
                <a:extLst>
                  <a:ext uri="{0D108BD9-81ED-4DB2-BD59-A6C34878D82A}">
                    <a16:rowId xmlns:a16="http://schemas.microsoft.com/office/drawing/2014/main" val="2791683050"/>
                  </a:ext>
                </a:extLst>
              </a:tr>
              <a:tr h="371324">
                <a:tc>
                  <a:txBody>
                    <a:bodyPr/>
                    <a:lstStyle/>
                    <a:p>
                      <a:r>
                        <a:rPr lang="tr-TR"/>
                        <a:t>Final Train </a:t>
                      </a:r>
                      <a:r>
                        <a:rPr lang="tr-TR" err="1"/>
                        <a:t>Loss</a:t>
                      </a:r>
                      <a:endParaRPr lang="tr-TR"/>
                    </a:p>
                  </a:txBody>
                  <a:tcPr/>
                </a:tc>
                <a:tc>
                  <a:txBody>
                    <a:bodyPr/>
                    <a:lstStyle/>
                    <a:p>
                      <a:r>
                        <a:rPr lang="tr-TR"/>
                        <a:t>1.9491</a:t>
                      </a:r>
                    </a:p>
                  </a:txBody>
                  <a:tcPr/>
                </a:tc>
                <a:extLst>
                  <a:ext uri="{0D108BD9-81ED-4DB2-BD59-A6C34878D82A}">
                    <a16:rowId xmlns:a16="http://schemas.microsoft.com/office/drawing/2014/main" val="2296692776"/>
                  </a:ext>
                </a:extLst>
              </a:tr>
              <a:tr h="3713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a:t>Final </a:t>
                      </a:r>
                      <a:r>
                        <a:rPr lang="tr-TR" err="1"/>
                        <a:t>Val</a:t>
                      </a:r>
                      <a:r>
                        <a:rPr lang="tr-TR"/>
                        <a:t> </a:t>
                      </a:r>
                      <a:r>
                        <a:rPr lang="tr-TR" err="1"/>
                        <a:t>Loss</a:t>
                      </a:r>
                      <a:endParaRPr lang="tr-TR"/>
                    </a:p>
                  </a:txBody>
                  <a:tcPr/>
                </a:tc>
                <a:tc>
                  <a:txBody>
                    <a:bodyPr/>
                    <a:lstStyle/>
                    <a:p>
                      <a:r>
                        <a:rPr lang="tr-TR"/>
                        <a:t>2.5047</a:t>
                      </a:r>
                    </a:p>
                  </a:txBody>
                  <a:tcPr/>
                </a:tc>
                <a:extLst>
                  <a:ext uri="{0D108BD9-81ED-4DB2-BD59-A6C34878D82A}">
                    <a16:rowId xmlns:a16="http://schemas.microsoft.com/office/drawing/2014/main" val="1434251274"/>
                  </a:ext>
                </a:extLst>
              </a:tr>
              <a:tr h="371324">
                <a:tc>
                  <a:txBody>
                    <a:bodyPr/>
                    <a:lstStyle/>
                    <a:p>
                      <a:r>
                        <a:rPr lang="tr-TR"/>
                        <a:t>Sınıf Sayısı</a:t>
                      </a:r>
                    </a:p>
                  </a:txBody>
                  <a:tcPr/>
                </a:tc>
                <a:tc>
                  <a:txBody>
                    <a:bodyPr/>
                    <a:lstStyle/>
                    <a:p>
                      <a:r>
                        <a:rPr lang="tr-TR"/>
                        <a:t>5</a:t>
                      </a:r>
                    </a:p>
                  </a:txBody>
                  <a:tcPr/>
                </a:tc>
                <a:extLst>
                  <a:ext uri="{0D108BD9-81ED-4DB2-BD59-A6C34878D82A}">
                    <a16:rowId xmlns:a16="http://schemas.microsoft.com/office/drawing/2014/main" val="3769435331"/>
                  </a:ext>
                </a:extLst>
              </a:tr>
              <a:tr h="371324">
                <a:tc>
                  <a:txBody>
                    <a:bodyPr/>
                    <a:lstStyle/>
                    <a:p>
                      <a:r>
                        <a:rPr lang="tr-TR"/>
                        <a:t>Model Boyutu</a:t>
                      </a:r>
                    </a:p>
                  </a:txBody>
                  <a:tcPr/>
                </a:tc>
                <a:tc>
                  <a:txBody>
                    <a:bodyPr/>
                    <a:lstStyle/>
                    <a:p>
                      <a:r>
                        <a:rPr lang="tr-TR"/>
                        <a:t>YOLOv8n (≈6MB)</a:t>
                      </a:r>
                    </a:p>
                  </a:txBody>
                  <a:tcPr/>
                </a:tc>
                <a:extLst>
                  <a:ext uri="{0D108BD9-81ED-4DB2-BD59-A6C34878D82A}">
                    <a16:rowId xmlns:a16="http://schemas.microsoft.com/office/drawing/2014/main" val="1276239350"/>
                  </a:ext>
                </a:extLst>
              </a:tr>
              <a:tr h="371324">
                <a:tc>
                  <a:txBody>
                    <a:bodyPr/>
                    <a:lstStyle/>
                    <a:p>
                      <a:r>
                        <a:rPr lang="tr-TR"/>
                        <a:t>Parametreler</a:t>
                      </a:r>
                    </a:p>
                  </a:txBody>
                  <a:tcPr/>
                </a:tc>
                <a:tc>
                  <a:txBody>
                    <a:bodyPr/>
                    <a:lstStyle/>
                    <a:p>
                      <a:r>
                        <a:rPr lang="tr-TR"/>
                        <a:t>≈3.2M</a:t>
                      </a:r>
                    </a:p>
                  </a:txBody>
                  <a:tcPr/>
                </a:tc>
                <a:extLst>
                  <a:ext uri="{0D108BD9-81ED-4DB2-BD59-A6C34878D82A}">
                    <a16:rowId xmlns:a16="http://schemas.microsoft.com/office/drawing/2014/main" val="320696857"/>
                  </a:ext>
                </a:extLst>
              </a:tr>
            </a:tbl>
          </a:graphicData>
        </a:graphic>
      </p:graphicFrame>
      <p:pic>
        <p:nvPicPr>
          <p:cNvPr id="15" name="Resim 14" descr="metin, makbuz, ekran görüntüsü, yazı tipi içeren bir resim&#10;&#10;Yapay zeka tarafından oluşturulmuş içerik yanlış olabilir.">
            <a:extLst>
              <a:ext uri="{FF2B5EF4-FFF2-40B4-BE49-F238E27FC236}">
                <a16:creationId xmlns:a16="http://schemas.microsoft.com/office/drawing/2014/main" id="{91CCC46A-0B5C-75F4-78DB-E5D51B37E0CE}"/>
              </a:ext>
            </a:extLst>
          </p:cNvPr>
          <p:cNvPicPr>
            <a:picLocks noChangeAspect="1"/>
          </p:cNvPicPr>
          <p:nvPr/>
        </p:nvPicPr>
        <p:blipFill>
          <a:blip r:embed="rId2"/>
          <a:stretch>
            <a:fillRect/>
          </a:stretch>
        </p:blipFill>
        <p:spPr>
          <a:xfrm>
            <a:off x="4002158" y="2036986"/>
            <a:ext cx="8189842" cy="4455888"/>
          </a:xfrm>
          <a:prstGeom prst="rect">
            <a:avLst/>
          </a:prstGeom>
        </p:spPr>
      </p:pic>
    </p:spTree>
    <p:extLst>
      <p:ext uri="{BB962C8B-B14F-4D97-AF65-F5344CB8AC3E}">
        <p14:creationId xmlns:p14="http://schemas.microsoft.com/office/powerpoint/2010/main" val="4162564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A0A151-B9F3-457D-F717-3110D156D4E4}"/>
              </a:ext>
            </a:extLst>
          </p:cNvPr>
          <p:cNvSpPr>
            <a:spLocks noGrp="1"/>
          </p:cNvSpPr>
          <p:nvPr>
            <p:ph type="title"/>
          </p:nvPr>
        </p:nvSpPr>
        <p:spPr>
          <a:xfrm>
            <a:off x="838200" y="252584"/>
            <a:ext cx="10515600" cy="1151849"/>
          </a:xfrm>
        </p:spPr>
        <p:txBody>
          <a:bodyPr/>
          <a:lstStyle/>
          <a:p>
            <a:pPr algn="ctr"/>
            <a:r>
              <a:rPr lang="tr-TR" b="1">
                <a:latin typeface="Segoe UI" panose="020B0502040204020203" pitchFamily="34" charset="0"/>
                <a:cs typeface="Segoe UI" panose="020B0502040204020203" pitchFamily="34" charset="0"/>
              </a:rPr>
              <a:t>Deneysel Sonuçlar</a:t>
            </a:r>
            <a:endParaRPr lang="tr-TR">
              <a:latin typeface="Segoe UI" panose="020B0502040204020203" pitchFamily="34" charset="0"/>
              <a:cs typeface="Segoe UI" panose="020B0502040204020203" pitchFamily="34" charset="0"/>
            </a:endParaRPr>
          </a:p>
        </p:txBody>
      </p:sp>
      <p:pic>
        <p:nvPicPr>
          <p:cNvPr id="5" name="İçerik Yer Tutucusu 4" descr="ekran görüntüsü, metin, diyagram, kare içeren bir resim&#10;&#10;Yapay zeka tarafından oluşturulmuş içerik yanlış olabilir.">
            <a:extLst>
              <a:ext uri="{FF2B5EF4-FFF2-40B4-BE49-F238E27FC236}">
                <a16:creationId xmlns:a16="http://schemas.microsoft.com/office/drawing/2014/main" id="{23A4E692-90D7-6571-CE0A-BDD2BF4E291A}"/>
              </a:ext>
            </a:extLst>
          </p:cNvPr>
          <p:cNvPicPr>
            <a:picLocks noGrp="1" noChangeAspect="1"/>
          </p:cNvPicPr>
          <p:nvPr>
            <p:ph idx="1"/>
          </p:nvPr>
        </p:nvPicPr>
        <p:blipFill>
          <a:blip r:embed="rId2"/>
          <a:stretch>
            <a:fillRect/>
          </a:stretch>
        </p:blipFill>
        <p:spPr>
          <a:xfrm>
            <a:off x="6096001" y="1377011"/>
            <a:ext cx="6096000" cy="5228406"/>
          </a:xfrm>
        </p:spPr>
      </p:pic>
      <p:pic>
        <p:nvPicPr>
          <p:cNvPr id="7" name="Resim 6" descr="metin, çizgi, yazı tipi, öykü gelişim çizgisi; kumpas; grafiğini çıkarma içeren bir resim&#10;&#10;Yapay zeka tarafından oluşturulmuş içerik yanlış olabilir.">
            <a:extLst>
              <a:ext uri="{FF2B5EF4-FFF2-40B4-BE49-F238E27FC236}">
                <a16:creationId xmlns:a16="http://schemas.microsoft.com/office/drawing/2014/main" id="{6C191B2B-FE02-DCB1-C12D-ED9AD74F51D3}"/>
              </a:ext>
            </a:extLst>
          </p:cNvPr>
          <p:cNvPicPr>
            <a:picLocks noChangeAspect="1"/>
          </p:cNvPicPr>
          <p:nvPr/>
        </p:nvPicPr>
        <p:blipFill>
          <a:blip r:embed="rId3"/>
          <a:stretch>
            <a:fillRect/>
          </a:stretch>
        </p:blipFill>
        <p:spPr>
          <a:xfrm>
            <a:off x="0" y="4091781"/>
            <a:ext cx="6096000" cy="2687348"/>
          </a:xfrm>
          <a:prstGeom prst="rect">
            <a:avLst/>
          </a:prstGeom>
        </p:spPr>
      </p:pic>
      <p:pic>
        <p:nvPicPr>
          <p:cNvPr id="9" name="Resim 8" descr="metin, öykü gelişim çizgisi; kumpas; grafiğini çıkarma, çizgi, diyagram içeren bir resim&#10;&#10;Yapay zeka tarafından oluşturulmuş içerik yanlış olabilir.">
            <a:extLst>
              <a:ext uri="{FF2B5EF4-FFF2-40B4-BE49-F238E27FC236}">
                <a16:creationId xmlns:a16="http://schemas.microsoft.com/office/drawing/2014/main" id="{17C78206-1DCD-AE23-7951-2F221858A3A3}"/>
              </a:ext>
            </a:extLst>
          </p:cNvPr>
          <p:cNvPicPr>
            <a:picLocks noChangeAspect="1"/>
          </p:cNvPicPr>
          <p:nvPr/>
        </p:nvPicPr>
        <p:blipFill>
          <a:blip r:embed="rId4"/>
          <a:stretch>
            <a:fillRect/>
          </a:stretch>
        </p:blipFill>
        <p:spPr>
          <a:xfrm>
            <a:off x="0" y="1317874"/>
            <a:ext cx="6096000" cy="2773907"/>
          </a:xfrm>
          <a:prstGeom prst="rect">
            <a:avLst/>
          </a:prstGeom>
        </p:spPr>
      </p:pic>
    </p:spTree>
    <p:extLst>
      <p:ext uri="{BB962C8B-B14F-4D97-AF65-F5344CB8AC3E}">
        <p14:creationId xmlns:p14="http://schemas.microsoft.com/office/powerpoint/2010/main" val="142094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C90A39-AF32-05AC-D192-BC3682FBF6CB}"/>
              </a:ext>
            </a:extLst>
          </p:cNvPr>
          <p:cNvSpPr>
            <a:spLocks noGrp="1"/>
          </p:cNvSpPr>
          <p:nvPr>
            <p:ph type="title"/>
          </p:nvPr>
        </p:nvSpPr>
        <p:spPr/>
        <p:txBody>
          <a:bodyPr/>
          <a:lstStyle/>
          <a:p>
            <a:pPr algn="ctr"/>
            <a:r>
              <a:rPr lang="tr-TR" b="1">
                <a:latin typeface="Segoe UI" panose="020B0502040204020203" pitchFamily="34" charset="0"/>
                <a:cs typeface="Segoe UI" panose="020B0502040204020203" pitchFamily="34" charset="0"/>
              </a:rPr>
              <a:t>Mobil Uygulama Özellikleri</a:t>
            </a:r>
          </a:p>
        </p:txBody>
      </p:sp>
      <p:sp>
        <p:nvSpPr>
          <p:cNvPr id="3" name="İçerik Yer Tutucusu 2">
            <a:extLst>
              <a:ext uri="{FF2B5EF4-FFF2-40B4-BE49-F238E27FC236}">
                <a16:creationId xmlns:a16="http://schemas.microsoft.com/office/drawing/2014/main" id="{18F4F3CF-3047-2A7C-96A0-597326E2239C}"/>
              </a:ext>
            </a:extLst>
          </p:cNvPr>
          <p:cNvSpPr>
            <a:spLocks noGrp="1"/>
          </p:cNvSpPr>
          <p:nvPr>
            <p:ph idx="1"/>
          </p:nvPr>
        </p:nvSpPr>
        <p:spPr>
          <a:xfrm>
            <a:off x="838200" y="2292246"/>
            <a:ext cx="10515600" cy="3473520"/>
          </a:xfrm>
        </p:spPr>
        <p:txBody>
          <a:bodyPr anchor="ctr">
            <a:normAutofit fontScale="77500" lnSpcReduction="20000"/>
          </a:bodyPr>
          <a:lstStyle/>
          <a:p>
            <a:r>
              <a:rPr lang="tr-TR">
                <a:latin typeface="Arial" panose="020B0604020202020204" pitchFamily="34" charset="0"/>
                <a:cs typeface="Arial" panose="020B0604020202020204" pitchFamily="34" charset="0"/>
              </a:rPr>
              <a:t>Gerçek zamanlı kamera görüntüsü üzerinden </a:t>
            </a:r>
            <a:r>
              <a:rPr lang="tr-TR" err="1">
                <a:latin typeface="Arial" panose="020B0604020202020204" pitchFamily="34" charset="0"/>
                <a:cs typeface="Arial" panose="020B0604020202020204" pitchFamily="34" charset="0"/>
              </a:rPr>
              <a:t>object</a:t>
            </a:r>
            <a:r>
              <a:rPr lang="tr-TR">
                <a:latin typeface="Arial" panose="020B0604020202020204" pitchFamily="34" charset="0"/>
                <a:cs typeface="Arial" panose="020B0604020202020204" pitchFamily="34" charset="0"/>
              </a:rPr>
              <a:t> </a:t>
            </a:r>
            <a:r>
              <a:rPr lang="tr-TR" err="1">
                <a:latin typeface="Arial" panose="020B0604020202020204" pitchFamily="34" charset="0"/>
                <a:cs typeface="Arial" panose="020B0604020202020204" pitchFamily="34" charset="0"/>
              </a:rPr>
              <a:t>detection</a:t>
            </a:r>
            <a:endParaRPr lang="tr-TR">
              <a:latin typeface="Arial" panose="020B0604020202020204" pitchFamily="34" charset="0"/>
              <a:cs typeface="Arial" panose="020B0604020202020204" pitchFamily="34" charset="0"/>
            </a:endParaRPr>
          </a:p>
          <a:p>
            <a:r>
              <a:rPr lang="tr-TR">
                <a:latin typeface="Arial" panose="020B0604020202020204" pitchFamily="34" charset="0"/>
                <a:cs typeface="Arial" panose="020B0604020202020204" pitchFamily="34" charset="0"/>
              </a:rPr>
              <a:t>Galeriden seçilen görseller üzerinde sınıflandırma</a:t>
            </a:r>
          </a:p>
          <a:p>
            <a:r>
              <a:rPr lang="tr-TR">
                <a:latin typeface="Arial" panose="020B0604020202020204" pitchFamily="34" charset="0"/>
                <a:cs typeface="Arial" panose="020B0604020202020204" pitchFamily="34" charset="0"/>
              </a:rPr>
              <a:t>Tespit edilen nesneler için </a:t>
            </a:r>
            <a:r>
              <a:rPr lang="tr-TR" err="1">
                <a:latin typeface="Arial" panose="020B0604020202020204" pitchFamily="34" charset="0"/>
                <a:cs typeface="Arial" panose="020B0604020202020204" pitchFamily="34" charset="0"/>
              </a:rPr>
              <a:t>bounding</a:t>
            </a:r>
            <a:r>
              <a:rPr lang="tr-TR">
                <a:latin typeface="Arial" panose="020B0604020202020204" pitchFamily="34" charset="0"/>
                <a:cs typeface="Arial" panose="020B0604020202020204" pitchFamily="34" charset="0"/>
              </a:rPr>
              <a:t> </a:t>
            </a:r>
            <a:r>
              <a:rPr lang="tr-TR" err="1">
                <a:latin typeface="Arial" panose="020B0604020202020204" pitchFamily="34" charset="0"/>
                <a:cs typeface="Arial" panose="020B0604020202020204" pitchFamily="34" charset="0"/>
              </a:rPr>
              <a:t>box</a:t>
            </a:r>
            <a:r>
              <a:rPr lang="tr-TR">
                <a:latin typeface="Arial" panose="020B0604020202020204" pitchFamily="34" charset="0"/>
                <a:cs typeface="Arial" panose="020B0604020202020204" pitchFamily="34" charset="0"/>
              </a:rPr>
              <a:t> ile gösterimi</a:t>
            </a:r>
          </a:p>
          <a:p>
            <a:r>
              <a:rPr lang="tr-TR">
                <a:latin typeface="Arial" panose="020B0604020202020204" pitchFamily="34" charset="0"/>
                <a:cs typeface="Arial" panose="020B0604020202020204" pitchFamily="34" charset="0"/>
              </a:rPr>
              <a:t>Her sınıf için renk kodlu görselleştirme</a:t>
            </a:r>
          </a:p>
          <a:p>
            <a:r>
              <a:rPr lang="tr-TR">
                <a:latin typeface="Arial" panose="020B0604020202020204" pitchFamily="34" charset="0"/>
                <a:cs typeface="Arial" panose="020B0604020202020204" pitchFamily="34" charset="0"/>
              </a:rPr>
              <a:t>Güven skoru (%) ile sonuçların sunulması</a:t>
            </a:r>
          </a:p>
          <a:p>
            <a:r>
              <a:rPr lang="tr-TR">
                <a:latin typeface="Arial" panose="020B0604020202020204" pitchFamily="34" charset="0"/>
                <a:cs typeface="Arial" panose="020B0604020202020204" pitchFamily="34" charset="0"/>
              </a:rPr>
              <a:t>ONNX Runtime sayesinde hızlı ve düşük gecikmeli </a:t>
            </a:r>
            <a:r>
              <a:rPr lang="tr-TR" err="1">
                <a:latin typeface="Arial" panose="020B0604020202020204" pitchFamily="34" charset="0"/>
                <a:cs typeface="Arial" panose="020B0604020202020204" pitchFamily="34" charset="0"/>
              </a:rPr>
              <a:t>inference</a:t>
            </a:r>
            <a:endParaRPr lang="tr-TR">
              <a:latin typeface="Arial" panose="020B0604020202020204" pitchFamily="34" charset="0"/>
              <a:cs typeface="Arial" panose="020B0604020202020204" pitchFamily="34" charset="0"/>
            </a:endParaRPr>
          </a:p>
          <a:p>
            <a:r>
              <a:rPr lang="tr-TR">
                <a:latin typeface="Arial" panose="020B0604020202020204" pitchFamily="34" charset="0"/>
                <a:cs typeface="Arial" panose="020B0604020202020204" pitchFamily="34" charset="0"/>
              </a:rPr>
              <a:t>Sade ve profesyonel User </a:t>
            </a:r>
            <a:r>
              <a:rPr lang="tr-TR" err="1">
                <a:latin typeface="Arial" panose="020B0604020202020204" pitchFamily="34" charset="0"/>
                <a:cs typeface="Arial" panose="020B0604020202020204" pitchFamily="34" charset="0"/>
              </a:rPr>
              <a:t>Interface</a:t>
            </a:r>
            <a:endParaRPr lang="tr-TR">
              <a:latin typeface="Arial" panose="020B0604020202020204" pitchFamily="34" charset="0"/>
              <a:cs typeface="Arial" panose="020B0604020202020204" pitchFamily="34" charset="0"/>
            </a:endParaRPr>
          </a:p>
          <a:p>
            <a:endParaRPr lang="tr-TR">
              <a:latin typeface="Arial" panose="020B0604020202020204" pitchFamily="34" charset="0"/>
              <a:cs typeface="Arial" panose="020B0604020202020204" pitchFamily="34" charset="0"/>
            </a:endParaRPr>
          </a:p>
          <a:p>
            <a:pPr marL="0" indent="0">
              <a:buNone/>
            </a:pPr>
            <a:r>
              <a:rPr lang="tr-TR" b="1">
                <a:latin typeface="Arial" panose="020B0604020202020204" pitchFamily="34" charset="0"/>
                <a:cs typeface="Arial" panose="020B0604020202020204" pitchFamily="34" charset="0"/>
              </a:rPr>
              <a:t>NOT: </a:t>
            </a:r>
            <a:r>
              <a:rPr lang="tr-TR" err="1">
                <a:latin typeface="Arial" panose="020B0604020202020204" pitchFamily="34" charset="0"/>
                <a:cs typeface="Arial" panose="020B0604020202020204" pitchFamily="34" charset="0"/>
              </a:rPr>
              <a:t>Inference</a:t>
            </a:r>
            <a:r>
              <a:rPr lang="tr-TR">
                <a:latin typeface="Arial" panose="020B0604020202020204" pitchFamily="34" charset="0"/>
                <a:cs typeface="Arial" panose="020B0604020202020204" pitchFamily="34" charset="0"/>
              </a:rPr>
              <a:t>, eğitilmiş bir modelin yeni bir veri üzerinde tahmin/çıkarım yapma sürecidir.</a:t>
            </a:r>
          </a:p>
        </p:txBody>
      </p:sp>
    </p:spTree>
    <p:extLst>
      <p:ext uri="{BB962C8B-B14F-4D97-AF65-F5344CB8AC3E}">
        <p14:creationId xmlns:p14="http://schemas.microsoft.com/office/powerpoint/2010/main" val="181412319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TotalTime>
  <Words>676</Words>
  <Application>Microsoft Macintosh PowerPoint</Application>
  <PresentationFormat>Geniş ekran</PresentationFormat>
  <Paragraphs>107</Paragraphs>
  <Slides>13</Slides>
  <Notes>2</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13</vt:i4>
      </vt:variant>
    </vt:vector>
  </HeadingPairs>
  <TitlesOfParts>
    <vt:vector size="18" baseType="lpstr">
      <vt:lpstr>Aptos</vt:lpstr>
      <vt:lpstr>Aptos Display</vt:lpstr>
      <vt:lpstr>Arial</vt:lpstr>
      <vt:lpstr>Segoe UI</vt:lpstr>
      <vt:lpstr>Office Teması</vt:lpstr>
      <vt:lpstr>   YAM 435 MAKİNE GÖRMESİ PROJESİ  Proje Adı:   RecyclEye: YOLOv8 Tabanlı Akıllı Atık Sınıflandırma Uygulaması  Grup Üyeleri:   Ömer EDEBALI - 030721030 Emir Burak KULOĞLU - 030721026  Abdullah KARAYNİR - 030721045   </vt:lpstr>
      <vt:lpstr>Özet</vt:lpstr>
      <vt:lpstr>Giriş</vt:lpstr>
      <vt:lpstr>Literatür Özeti</vt:lpstr>
      <vt:lpstr>Kullanılan Yöntemler</vt:lpstr>
      <vt:lpstr>Kullanılan Yöntemler</vt:lpstr>
      <vt:lpstr>Deneysel Sonuçlar</vt:lpstr>
      <vt:lpstr>Deneysel Sonuçlar</vt:lpstr>
      <vt:lpstr>Mobil Uygulama Özellikleri</vt:lpstr>
      <vt:lpstr>Mobil Uygulama Arayüzü &amp; Testleri</vt:lpstr>
      <vt:lpstr>Sonuçlar ve Yorumlanması</vt:lpstr>
      <vt:lpstr>Gelecek Çalışmalar</vt:lpstr>
      <vt:lpstr>Kaynakça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Ömer Edebalı</dc:creator>
  <cp:lastModifiedBy>Ömer Edebalı</cp:lastModifiedBy>
  <cp:revision>10</cp:revision>
  <dcterms:created xsi:type="dcterms:W3CDTF">2025-12-20T12:32:24Z</dcterms:created>
  <dcterms:modified xsi:type="dcterms:W3CDTF">2025-12-21T13:38:55Z</dcterms:modified>
</cp:coreProperties>
</file>